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4"/>
  </p:sldMasterIdLst>
  <p:notesMasterIdLst>
    <p:notesMasterId r:id="rId24"/>
  </p:notesMasterIdLst>
  <p:sldIdLst>
    <p:sldId id="256" r:id="rId5"/>
    <p:sldId id="259" r:id="rId6"/>
    <p:sldId id="264" r:id="rId7"/>
    <p:sldId id="278" r:id="rId8"/>
    <p:sldId id="266" r:id="rId9"/>
    <p:sldId id="267" r:id="rId10"/>
    <p:sldId id="260" r:id="rId11"/>
    <p:sldId id="261" r:id="rId12"/>
    <p:sldId id="268" r:id="rId13"/>
    <p:sldId id="280" r:id="rId14"/>
    <p:sldId id="273" r:id="rId15"/>
    <p:sldId id="271" r:id="rId16"/>
    <p:sldId id="272" r:id="rId17"/>
    <p:sldId id="275" r:id="rId18"/>
    <p:sldId id="270" r:id="rId19"/>
    <p:sldId id="276" r:id="rId20"/>
    <p:sldId id="297" r:id="rId21"/>
    <p:sldId id="298" r:id="rId22"/>
    <p:sldId id="286" r:id="rId2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0596E-18CB-3EA9-125D-9935B59034A7}" v="104" dt="2022-02-22T13:18:25.082"/>
    <p1510:client id="{24748565-D8A2-4722-AE52-838B66325D6B}" v="1022" dt="2022-02-10T18:38:25.427"/>
    <p1510:client id="{5DAFDA2D-01BB-9D54-3428-E9558D99B70C}" v="1" dt="2022-02-15T09:10:13.374"/>
    <p1510:client id="{77133440-4305-695A-BC10-9395F8054DD0}" v="4" dt="2023-01-10T09:36:30.192"/>
    <p1510:client id="{8B5A28C9-46BA-482C-9903-2821D8434817}" v="25" dt="2022-02-10T08:09:32.634"/>
    <p1510:client id="{C1BE7D5F-4B3F-82B3-3CF0-4E20848D7E28}" v="49" dt="2022-03-15T11:46:27.798"/>
    <p1510:client id="{F59F5CDD-FB83-44A2-8BEE-EA05F404325B}" v="1" dt="2022-02-22T13:20:49.170"/>
    <p1510:client id="{F9E2DC3A-B238-8BDB-09AC-61B6A2566A62}" v="296" dt="2022-02-10T18:31:09.353"/>
    <p1510:client id="{FB6CE5C6-D1D8-B015-EA27-9DA312E3C46E}" v="26" dt="2022-02-09T20:09:19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4444AE8-2792-4276-806E-BABA2D2BAC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1F0528F-D30A-448D-AA11-E1B80C23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8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0528F-D30A-448D-AA11-E1B80C23F4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0528F-D30A-448D-AA11-E1B80C23F4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8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4609" y="41491"/>
            <a:ext cx="1393536" cy="6775018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63E-52B6-46B0-8D59-CB5712623198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245382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2947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972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7035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93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3986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24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CD0C-5503-4C28-9CEF-DA8A38F5FEB6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70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02B7-2C54-4BBE-A116-928412F79DF5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7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8A7-660D-4143-9DC1-9E1BE89F4115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ACC-07EF-4366-9CC8-993A19E9700B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DF-3E4F-46D8-94F9-82D8D591F308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BE06-B2E7-446C-B141-7BA833D04238}" type="datetime1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7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5961-9738-4BB1-B139-2171C16FE2F1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6528-BA9D-4CB1-AB57-0D7C1D300FC8}" type="datetime1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A5D8-5635-4A5B-B5A2-8D9647958CEB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3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850-FB47-4F76-8E81-DB9B1AB8A860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26D478-90D5-428B-ADEA-85C666863B7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5p.i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2160281" y="2514876"/>
            <a:ext cx="879157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is-IS" sz="4800" dirty="0">
                <a:solidFill>
                  <a:srgbClr val="0070C0"/>
                </a:solidFill>
              </a:rPr>
              <a:t>Starfsáætlun 2022                    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60FF79-DE3C-4D25-B2C9-35C260E53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107" y="1016000"/>
            <a:ext cx="3901921" cy="108103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E23F76-3B00-4C31-8B3F-E6BA3819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Raunfærnimat</a:t>
            </a:r>
          </a:p>
          <a:p>
            <a:r>
              <a:rPr lang="is-IS"/>
              <a:t>Staðfesting og mat á raunverulegri færni einstaklings án tillits til hvernig þekkingar hefur verið aflað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D1031C-8BF1-408C-BFF4-F94E544DAFF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343025" y="6526402"/>
            <a:ext cx="5124886" cy="3651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Bls. 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412B8A-4FB8-472D-911C-DFE79CBAEC23}"/>
              </a:ext>
            </a:extLst>
          </p:cNvPr>
          <p:cNvSpPr txBox="1"/>
          <p:nvPr/>
        </p:nvSpPr>
        <p:spPr>
          <a:xfrm>
            <a:off x="1295079" y="1560525"/>
            <a:ext cx="103187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s-IS" b="1" dirty="0"/>
              <a:t>Aðgerðaplan 2022: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27A3F72-2D54-4C74-8BA3-2F43B52C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97193"/>
              </p:ext>
            </p:extLst>
          </p:nvPr>
        </p:nvGraphicFramePr>
        <p:xfrm>
          <a:off x="1343025" y="2117163"/>
          <a:ext cx="10509205" cy="40634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300925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720094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búfræði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í samstarfi við Landbúnaðarháskóla Íslands. Markmiðið er að ná  til 10 einstaklinga á árinu, en mögulegt að fjölga þeim ef eftirspurn er það mikil.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verslunarfulltrúa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m.a. í samstarfi við Háskólann á Bifröst. Markmiðið er að ná til 15 einstaklinga í þetta raunfærnimat á árinu.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matartækni 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í samstarfi við MK. Markmiðið að ná til amk. 5 einstaklinga í þetta raunfærnimat.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leikskólaliða, stuðningsfulltrúa og félagsliða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í samstarfi við Borgarholtsskóla. Markmiðið er að ná til </a:t>
                      </a:r>
                      <a:r>
                        <a:rPr lang="is-IS" sz="1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amk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10 einstaklinga.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almennri starfshæfn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samstarfi við Starfsendurhæfingu Vesturlands. Markmiðið er að ná til </a:t>
                      </a:r>
                      <a:r>
                        <a:rPr lang="is-IS" sz="1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amk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10 einstaklinga í þetta raunfærnimat.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Samstarf við IÐUNA í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iðngreinum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Rafiðn</a:t>
                      </a:r>
                      <a:r>
                        <a:rPr lang="is-IS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 Visku í Vestmannaeyjum vegna raunfærnimats í 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skipstjórn.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Þróunarverkefni í tækniþjónustu: Símenntunarmiðstöðin tekur þátt í verkefni með Fræðslumiðstöð atvinnulífsins og NTV í að þróa raunfærnimat í</a:t>
                      </a:r>
                      <a:r>
                        <a:rPr lang="is-IS" sz="14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tæknþjónustu og kerfisstjórnun. </a:t>
                      </a: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lv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s-I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753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26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Íslenska fyrir útlendinga</a:t>
            </a:r>
          </a:p>
          <a:p>
            <a:r>
              <a:rPr lang="is-IS"/>
              <a:t>Námskeið í íslensku - stig 1-4.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0"/>
            <a:ext cx="10585405" cy="198701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Stuðningur við útlendinga sem koma til starfa á Íslandi og þurfa grunnþekkingu í íslensku máli.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Aukin áhersla á starfstengda íslensku í formi stuttra og hnitmiðaðra námskeiða í vinnustað.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Áframhaldandi samstarf við Vinnumálastofnun með því að bjóða upp á námskeið fyrir atvinnuleitendur.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Þróa dreifnám til að mæta þörfum dreifbýlisins.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Þróa fjölbreytta kennsluhætti og námskeið.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Þróa áfram verkefnavefinn www.h5p.is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5" y="3667302"/>
            <a:ext cx="3361890" cy="12192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Verkefnastjórar og verktakar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774630" y="3667276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Sveitarfélögin, Vinnumálastofnun, Virk, StarfVest, Rauða kross deildirnar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90338" y="3667302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Starfsstöðvar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Húsnæði hjá samstarfsaðilum, s.s. grunn- og framhaldsskólum.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Dreifnám, fjarnám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134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Fullorðinsfræðsla fyrir fólk með fötlun</a:t>
            </a:r>
          </a:p>
          <a:p>
            <a:r>
              <a:rPr lang="is-IS"/>
              <a:t>Námskeið ætlað fólki með fötlun 20 ára og eldri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1058540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Samningur við Fjölmennt- símenntunar- og þekkingarmiðstöð er hornsteinninn í þjónustunni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Öflug fræðsla til stuðnings við fullorðið fólk með fötlun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Vinnum að því að auka samstarfið enn frekar við sveitarfélögin á svæðinu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Þessi málaflokkur er í endurskoðun og var fluttur úr mennta- og menningarmálaráðuneytinu yfir í félagsmála- og vinnumarkaðsráðuneytið.</a:t>
            </a:r>
          </a:p>
          <a:p>
            <a:pPr algn="just"/>
            <a:endParaRPr lang="is-IS" sz="1600" dirty="0">
              <a:solidFill>
                <a:schemeClr val="bg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608507" y="3369733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Verkefnastjóri og verktakar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78581" y="3428377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Sveitarfélögin, Vinnumálastofnun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14138" y="3369733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Starfsstöðvar á Vesturlandi og húsnæði sveitarfélaganna á Vesturlandi.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83232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FB1A95-18AD-41B2-9BF1-13077D76DDDA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 dirty="0">
                <a:solidFill>
                  <a:srgbClr val="0070C0"/>
                </a:solidFill>
              </a:rPr>
              <a:t>Fullorðinsfræðsla fyrir fólk með fötlun</a:t>
            </a:r>
          </a:p>
          <a:p>
            <a:r>
              <a:rPr lang="is-IS" dirty="0"/>
              <a:t>Námskeið ætlað fólki með fötlun 20 ára og eldri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260181-53CD-4B5A-88B4-4A60B9BF728E}"/>
              </a:ext>
            </a:extLst>
          </p:cNvPr>
          <p:cNvSpPr txBox="1"/>
          <p:nvPr/>
        </p:nvSpPr>
        <p:spPr>
          <a:xfrm>
            <a:off x="1259965" y="1626775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dirty="0"/>
              <a:t>Aðgerðaplan 2022: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08095BD-3E36-4163-B92F-5FF851A98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34571"/>
              </p:ext>
            </p:extLst>
          </p:nvPr>
        </p:nvGraphicFramePr>
        <p:xfrm>
          <a:off x="1343025" y="2101766"/>
          <a:ext cx="10484824" cy="20418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24106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260718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676106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Ljósmyndanámskeið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Heilsuhreysti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Eldað og bakað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Glersmiðja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Kvikmyndasmiðja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Handverk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Tónlist í sem víðustu merkingu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Fjölbreytt námskeið fyrir markhópinn á öllu Vesturlandi og unnið að því að gera fræðsluáætlanir fyrir þennan markhóp út frá þarfagreiningu.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25626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Haust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59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Þjónusta við fyrirtæki og stofnanir</a:t>
            </a:r>
          </a:p>
          <a:p>
            <a:r>
              <a:rPr lang="is-IS"/>
              <a:t>Stuðningur í fræðslu- og starfsmannamálum hjá fyrirtækjum og stofnunum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683631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400" dirty="0"/>
              <a:t>Aðstoð við starfsmannaþróun með námskeiðum fyrir atvinnulífið.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400" dirty="0"/>
              <a:t>Fræðslustjóri að láni markaðssett með fyrirtækjaheimsóknum.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400" dirty="0"/>
              <a:t>Sérsniðin starfstengd námskeið samkvæmt beiðnum fyrirtækja og stofnana.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400" dirty="0"/>
              <a:t>Áhersla lögð á sveitarfélögin á Vesturlandi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400" dirty="0"/>
              <a:t>Leiðsögn um hvar er hægt að sækja um styrki vegna fræðslu fyrir starfsfólk.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400" dirty="0"/>
              <a:t>Nám og stuðningur við innflytjendur. 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8490338" y="1534774"/>
            <a:ext cx="3361890" cy="7384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 fontScale="92500" lnSpcReduction="10000"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500" dirty="0"/>
              <a:t>Starfsfólk Símenntunar og samstarfsaðilar.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8490338" y="2160959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400" dirty="0"/>
              <a:t>Starfsmenntasjóðir, fyrirtæki og stofnanir</a:t>
            </a:r>
          </a:p>
          <a:p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8004F0-B071-468C-95B5-F9A8044B8C79}"/>
              </a:ext>
            </a:extLst>
          </p:cNvPr>
          <p:cNvSpPr txBox="1"/>
          <p:nvPr/>
        </p:nvSpPr>
        <p:spPr>
          <a:xfrm>
            <a:off x="1309219" y="3096308"/>
            <a:ext cx="67078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s-IS" b="1" dirty="0"/>
              <a:t>Aðgerðaplan 2022: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5C97F63-27DF-45DC-8A7C-AD016C20F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41053"/>
              </p:ext>
            </p:extLst>
          </p:nvPr>
        </p:nvGraphicFramePr>
        <p:xfrm>
          <a:off x="1887682" y="3489612"/>
          <a:ext cx="6599902" cy="32968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88428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3311474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2931110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Áhersla lögð á að heimsækja fyrirtæki og stofnanir og kynna starfsemi Símenntunar. 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sveitarfélög á Vesturlandi og 10-20 fyrirtæki heimsótt.  </a:t>
                      </a:r>
                      <a:r>
                        <a:rPr lang="is-IS" sz="1200" b="1" i="0" u="none" strike="noStrike" kern="1200" noProof="0" dirty="0">
                          <a:solidFill>
                            <a:schemeClr val="tx1"/>
                          </a:solidFill>
                          <a:latin typeface="Corbel"/>
                        </a:rPr>
                        <a:t>Áhersla á sveitarfélög, öldrunarþjónustu og málefni innflytjenda. </a:t>
                      </a: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is-IS" sz="1200" dirty="0"/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i="0" u="none" strike="noStrike" kern="1200" noProof="0" dirty="0">
                          <a:solidFill>
                            <a:schemeClr val="tx1"/>
                          </a:solidFill>
                          <a:latin typeface="Corbel"/>
                        </a:rPr>
                        <a:t>3 –4 verkefni „Fræðslustjóri að láni“</a:t>
                      </a:r>
                      <a:endParaRPr lang="is-IS" sz="1200" dirty="0"/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Bjóða upp á sérsniðin námskeið fyrir sveitarfélög og fyrirtæki í  tengslum við þarfir þeirra og fræðsluáætlanir. 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Áfram lögð áhersla á að heimsækja fyrirtæki og stofnanir til að kynna starfsemi og þjónustu Símenntunar. Nú með áherslu á fyrirtæki stór og smá.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Sérsniðin námskeið fyrir fyrirtæki, s.s. í tengslum við fræðsluáætlanir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3-4  verkefni " Fræðslustjóri að láni" 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Bjóða upp á sérsniðin námskeið fyrir fyrirtæki og stofnanir </a:t>
                      </a:r>
                      <a:r>
                        <a:rPr lang="is-IS" sz="1200" b="1" i="0" u="none" strike="noStrike" kern="1200" noProof="0" dirty="0">
                          <a:solidFill>
                            <a:schemeClr val="tx1"/>
                          </a:solidFill>
                          <a:latin typeface="Corbel"/>
                        </a:rPr>
                        <a:t>í  tengslum við þarfir þeirra og fræðsluáætlanir. </a:t>
                      </a:r>
                      <a:endParaRPr lang="is-IS" sz="1200" b="1" i="0" u="none" strike="noStrike" kern="1200" noProof="0" dirty="0"/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63681"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Vor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Haust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964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Þjónusta við fjarnemendur</a:t>
            </a:r>
          </a:p>
          <a:p>
            <a:r>
              <a:rPr lang="is-IS"/>
              <a:t>Aðstaða fyrir háskólanemendur til próftöku á Vesturlandi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85874" y="1553851"/>
            <a:ext cx="10566355" cy="21426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Þjónustan 2022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Starfsfólk SMV hefur umsjón með prófafyrirlögnum á Vesturlandi fyrir háskólanema. SMV er í samstarfi við aðila utan starfsstöðva SMV, s.s. í Snæfellsbæ, Grundarfirði, Stykkishólmi og Búðardal.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Símenntunarmiðstöðin þjónustar alla háskólana, en nemendur frá t.d. Keili, Opna háskólanum, EHÍ o.fl.  geta  einnig tekið próf í heimabyggð.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Þessi þjónusta er niðurgreidd af háskóla-,iðnaðar- og nýsköpunarráðuneytinu.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85874" y="3607287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Starfsfólk SMV, verktakar</a:t>
            </a:r>
            <a:endParaRPr lang="is-IS" sz="16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13888" y="3607286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Fjölbrautaskóli Snæfellinga, Grunnskólinn í Stykkishólmi, Dalabyggð (ráðhús),    Átthagastofa Snæfellsbæjar</a:t>
            </a:r>
            <a:endParaRPr lang="en-US" sz="1600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90337" y="3590670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Húsnæði Símenntunar á Akranesi og í Borgarnesi, Fjölbrautaskóli Snæfellinga, Grunnskólinn í Stykkishólmi, Dalabyggð (ráðhús),    Átthagastofa Snæfellsbæjar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612191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 dirty="0">
                <a:solidFill>
                  <a:srgbClr val="0070C0"/>
                </a:solidFill>
              </a:rPr>
              <a:t>Erlend verkefni</a:t>
            </a:r>
          </a:p>
          <a:p>
            <a:r>
              <a:rPr lang="is-IS" dirty="0"/>
              <a:t>Umsamin sérverkefni erlendis, einkum í Evrópu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B038F-92A9-48A4-8AFD-A216E8AF34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343025" y="6505529"/>
            <a:ext cx="5012686" cy="3651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Bls. 16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10585405" cy="14617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Verkefni 2022: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SINTRA- verkefni um innri nýsköpun fyrirtækja og stofnana.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SAGE –verkefni sem snýst um heilsueflingu eldri borgara,  samstarf við Fjölmennt.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Tvær umsóknir í vinnslu. Annað verkefnið snýr að því að auka tæknilæsi fólks og hitt snýr að málefnum innflytjenda.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Mörkum okkur stefnu í þátttöku erlendra verkefna út frá markaðs- og stefnumótun – hvar eiga áherslurnar að liggja?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5" y="2964893"/>
            <a:ext cx="3361890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Starfsfólk SMV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540786" y="2957285"/>
            <a:ext cx="3361891" cy="10081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Erlendir og innlendir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/>
          </a:p>
          <a:p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196507" y="2957285"/>
            <a:ext cx="3361892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Tengt viðkomandi starfsfólki sem vinna að verkefnunum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036893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101108" y="321487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 dirty="0">
                <a:solidFill>
                  <a:srgbClr val="0070C0"/>
                </a:solidFill>
              </a:rPr>
              <a:t>Markaðsmál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22888" y="3832569"/>
            <a:ext cx="3361891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is-IS" sz="1600" b="1">
              <a:solidFill>
                <a:srgbClr val="0070C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27659" y="3811889"/>
            <a:ext cx="3361892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is-IS" sz="1600" b="1">
              <a:solidFill>
                <a:srgbClr val="0070C0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DCDC72D-30A1-4436-A80D-9901D8991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72525"/>
              </p:ext>
            </p:extLst>
          </p:nvPr>
        </p:nvGraphicFramePr>
        <p:xfrm>
          <a:off x="1101108" y="1698624"/>
          <a:ext cx="10848975" cy="33590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53576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2587705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Nýtt logo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Nýr vefur settur í loftið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Birtingaráætlun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Greining markhópa og  með hvaða hætti má nálgast þá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Aukin áhersla á notkun samfélagsmiðla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Aukin áhersla á stuttar kynningar á myndböndum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Styrkja tengsl við fyrirtæki og stofnanir, m.a. með fyrirtækjaheimsóknum.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endParaRPr lang="is-I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endParaRPr lang="is-I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s-I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endParaRPr lang="is-I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463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631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AC37-DF90-414D-9BA0-9DD40442F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8" y="1723870"/>
            <a:ext cx="10018713" cy="53115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 err="1"/>
              <a:t>Verkefni</a:t>
            </a:r>
            <a:r>
              <a:rPr lang="en-US" sz="1600" dirty="0"/>
              <a:t> </a:t>
            </a:r>
            <a:r>
              <a:rPr lang="en-US" sz="1600" dirty="0" err="1"/>
              <a:t>innan</a:t>
            </a:r>
            <a:r>
              <a:rPr lang="en-US" sz="1600" dirty="0"/>
              <a:t> </a:t>
            </a:r>
            <a:r>
              <a:rPr lang="en-US" sz="1600" dirty="0" err="1"/>
              <a:t>Sóknaráætlunar</a:t>
            </a:r>
            <a:r>
              <a:rPr lang="en-US" sz="1600" dirty="0"/>
              <a:t> Vesturlands; </a:t>
            </a:r>
            <a:r>
              <a:rPr lang="en-US" sz="1600" dirty="0" err="1"/>
              <a:t>Nýbúar</a:t>
            </a:r>
            <a:r>
              <a:rPr lang="en-US" sz="1600" dirty="0"/>
              <a:t> á Vesturlandi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err="1"/>
              <a:t>Námskeið</a:t>
            </a:r>
            <a:r>
              <a:rPr lang="en-US" sz="1600" dirty="0"/>
              <a:t> fyrir </a:t>
            </a:r>
            <a:r>
              <a:rPr lang="en-US" sz="1600" dirty="0" err="1"/>
              <a:t>eldra</a:t>
            </a:r>
            <a:r>
              <a:rPr lang="en-US" sz="1600" dirty="0"/>
              <a:t> </a:t>
            </a:r>
            <a:r>
              <a:rPr lang="en-US" sz="1600" dirty="0" err="1"/>
              <a:t>fólk</a:t>
            </a:r>
            <a:r>
              <a:rPr lang="en-US" sz="1600" dirty="0"/>
              <a:t> í </a:t>
            </a:r>
            <a:r>
              <a:rPr lang="en-US" sz="1600" dirty="0" err="1"/>
              <a:t>tæknilæsi</a:t>
            </a:r>
            <a:r>
              <a:rPr lang="en-US" sz="1600" dirty="0"/>
              <a:t> – </a:t>
            </a:r>
            <a:r>
              <a:rPr lang="en-US" sz="1600" dirty="0" err="1"/>
              <a:t>verkefni</a:t>
            </a:r>
            <a:r>
              <a:rPr lang="en-US" sz="1600" dirty="0"/>
              <a:t> </a:t>
            </a:r>
            <a:r>
              <a:rPr lang="en-US" sz="1600" dirty="0" err="1"/>
              <a:t>sem</a:t>
            </a:r>
            <a:r>
              <a:rPr lang="en-US" sz="1600" dirty="0"/>
              <a:t> </a:t>
            </a:r>
            <a:r>
              <a:rPr lang="en-US" sz="1600" dirty="0" err="1"/>
              <a:t>félagsmála</a:t>
            </a:r>
            <a:r>
              <a:rPr lang="en-US" sz="1600" dirty="0"/>
              <a:t>- og </a:t>
            </a:r>
            <a:r>
              <a:rPr lang="en-US" sz="1600" dirty="0" err="1"/>
              <a:t>vinnumarkaðsráðuneytið</a:t>
            </a:r>
            <a:r>
              <a:rPr lang="en-US" sz="1600" dirty="0"/>
              <a:t> </a:t>
            </a:r>
            <a:r>
              <a:rPr lang="en-US" sz="1600" dirty="0" err="1"/>
              <a:t>stendur</a:t>
            </a:r>
            <a:r>
              <a:rPr lang="en-US" sz="1600" dirty="0"/>
              <a:t> að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err="1"/>
              <a:t>Þróunarverkefni</a:t>
            </a:r>
            <a:r>
              <a:rPr lang="en-US" sz="1600" dirty="0"/>
              <a:t> í </a:t>
            </a:r>
            <a:r>
              <a:rPr lang="en-US" sz="1600" dirty="0" err="1"/>
              <a:t>raunfærnimati</a:t>
            </a:r>
            <a:r>
              <a:rPr lang="en-US" sz="1600" dirty="0"/>
              <a:t> í </a:t>
            </a:r>
            <a:r>
              <a:rPr lang="en-US" sz="1600" dirty="0" err="1"/>
              <a:t>tækniþjónustu</a:t>
            </a:r>
            <a:r>
              <a:rPr lang="en-US" sz="1600" dirty="0"/>
              <a:t> og </a:t>
            </a:r>
            <a:r>
              <a:rPr lang="en-US" sz="1600" dirty="0" err="1"/>
              <a:t>kerfisstjórnun</a:t>
            </a:r>
            <a:endParaRPr lang="en-U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err="1"/>
              <a:t>Verkefni</a:t>
            </a:r>
            <a:r>
              <a:rPr lang="en-US" sz="1600" dirty="0"/>
              <a:t> </a:t>
            </a:r>
            <a:r>
              <a:rPr lang="en-US" sz="1600" dirty="0" err="1"/>
              <a:t>innan</a:t>
            </a:r>
            <a:r>
              <a:rPr lang="en-US" sz="1600" dirty="0"/>
              <a:t> </a:t>
            </a:r>
            <a:r>
              <a:rPr lang="en-US" sz="1600" dirty="0" err="1"/>
              <a:t>Sóknaráætlunar</a:t>
            </a:r>
            <a:r>
              <a:rPr lang="en-US" sz="1600" dirty="0"/>
              <a:t> Vesturlands; </a:t>
            </a:r>
            <a:r>
              <a:rPr lang="en-US" sz="1600" dirty="0" err="1"/>
              <a:t>starfsþróun</a:t>
            </a:r>
            <a:r>
              <a:rPr lang="en-US" sz="1600" dirty="0"/>
              <a:t> fyrir </a:t>
            </a:r>
            <a:r>
              <a:rPr lang="en-US" sz="1600" dirty="0" err="1"/>
              <a:t>starfsfólk</a:t>
            </a:r>
            <a:r>
              <a:rPr lang="en-US" sz="1600" dirty="0"/>
              <a:t> í </a:t>
            </a:r>
            <a:r>
              <a:rPr lang="en-US" sz="1600" dirty="0" err="1"/>
              <a:t>öldrunarþjónustu</a:t>
            </a:r>
            <a:r>
              <a:rPr lang="en-US" sz="1600" dirty="0"/>
              <a:t> á Vesturlandi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err="1"/>
              <a:t>Námskeið</a:t>
            </a:r>
            <a:r>
              <a:rPr lang="en-US" sz="1600" dirty="0"/>
              <a:t> fyrir </a:t>
            </a:r>
            <a:r>
              <a:rPr lang="en-US" sz="1600" dirty="0" err="1"/>
              <a:t>starfsfólk</a:t>
            </a:r>
            <a:r>
              <a:rPr lang="en-US" sz="1600" dirty="0"/>
              <a:t> </a:t>
            </a:r>
            <a:r>
              <a:rPr lang="en-US" sz="1600" dirty="0" err="1"/>
              <a:t>félags</a:t>
            </a:r>
            <a:r>
              <a:rPr lang="en-US" sz="1600" dirty="0"/>
              <a:t>- og </a:t>
            </a:r>
            <a:r>
              <a:rPr lang="en-US" sz="1600" dirty="0" err="1"/>
              <a:t>búsetuþjónustu</a:t>
            </a:r>
            <a:r>
              <a:rPr lang="en-US" sz="1600" dirty="0"/>
              <a:t> </a:t>
            </a:r>
            <a:r>
              <a:rPr lang="en-US" sz="1600" dirty="0" err="1"/>
              <a:t>sveitarfélaga</a:t>
            </a:r>
            <a:r>
              <a:rPr lang="en-US" sz="1600" dirty="0"/>
              <a:t> á Vesturlandi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s-IS" sz="1600" dirty="0"/>
              <a:t>Þróa áfram verkefnavefinn </a:t>
            </a:r>
            <a:r>
              <a:rPr lang="is-IS" sz="1600" dirty="0">
                <a:hlinkClick r:id="rId2"/>
              </a:rPr>
              <a:t>www.h5p.is</a:t>
            </a:r>
            <a:r>
              <a:rPr lang="is-IS" sz="1600" dirty="0"/>
              <a:t> í tengslum við íslenskukennslu</a:t>
            </a:r>
          </a:p>
          <a:p>
            <a:pPr>
              <a:buClr>
                <a:srgbClr val="1287C3"/>
              </a:buClr>
              <a:buFont typeface="Wingdings" panose="05000000000000000000" pitchFamily="2" charset="2"/>
              <a:buChar char="ü"/>
            </a:pPr>
            <a:r>
              <a:rPr lang="is-IS" sz="1600" dirty="0"/>
              <a:t>Þróun fyrirtækjaskóla í kennslukerfinu </a:t>
            </a:r>
            <a:r>
              <a:rPr lang="is-IS" sz="1600" dirty="0" err="1"/>
              <a:t>LearnCove</a:t>
            </a:r>
            <a:r>
              <a:rPr lang="is-IS" sz="1600" dirty="0" err="1">
                <a:ea typeface="+mn-lt"/>
                <a:cs typeface="+mn-lt"/>
              </a:rPr>
              <a:t>I</a:t>
            </a:r>
            <a:r>
              <a:rPr lang="is-IS" sz="1600" dirty="0">
                <a:ea typeface="+mn-lt"/>
                <a:cs typeface="+mn-lt"/>
              </a:rPr>
              <a:t> auk þróunar á auknum </a:t>
            </a:r>
            <a:r>
              <a:rPr lang="is-IS" sz="1600" dirty="0" err="1">
                <a:ea typeface="+mn-lt"/>
                <a:cs typeface="+mn-lt"/>
              </a:rPr>
              <a:t>fjarkennslumöguleikum</a:t>
            </a:r>
            <a:r>
              <a:rPr lang="is-IS" sz="1600" dirty="0">
                <a:ea typeface="+mn-lt"/>
                <a:cs typeface="+mn-lt"/>
              </a:rPr>
              <a:t> og rafrænnar þjónustu.</a:t>
            </a:r>
          </a:p>
          <a:p>
            <a:pPr>
              <a:buFont typeface="Wingdings" panose="05000000000000000000" pitchFamily="2" charset="2"/>
              <a:buChar char="ü"/>
            </a:pPr>
            <a:endParaRPr lang="is-IS" sz="1600" dirty="0"/>
          </a:p>
          <a:p>
            <a:pPr>
              <a:buFont typeface="Wingdings" panose="05000000000000000000" pitchFamily="2" charset="2"/>
              <a:buChar char="ü"/>
            </a:pPr>
            <a:endParaRPr lang="is-IS" sz="1200" dirty="0"/>
          </a:p>
          <a:p>
            <a:pPr>
              <a:buFont typeface="Wingdings" panose="05000000000000000000" pitchFamily="2" charset="2"/>
              <a:buChar char="ü"/>
            </a:pPr>
            <a:endParaRPr lang="en-US" sz="1200" dirty="0"/>
          </a:p>
          <a:p>
            <a:pPr>
              <a:buFont typeface="Wingdings" panose="05000000000000000000" pitchFamily="2" charset="2"/>
              <a:buChar char="ü"/>
            </a:pPr>
            <a:endParaRPr lang="en-US" sz="1200" dirty="0"/>
          </a:p>
          <a:p>
            <a:pPr>
              <a:buFont typeface="Wingdings" panose="05000000000000000000" pitchFamily="2" charset="2"/>
              <a:buChar char="ü"/>
            </a:pPr>
            <a:endParaRPr lang="en-US" sz="1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6EE50-8B66-420B-9361-AC8C4FA9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1F7D6F-2F69-48CB-9B3E-465C34660BE5}"/>
              </a:ext>
            </a:extLst>
          </p:cNvPr>
          <p:cNvSpPr txBox="1"/>
          <p:nvPr/>
        </p:nvSpPr>
        <p:spPr>
          <a:xfrm>
            <a:off x="1484309" y="507875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 dirty="0">
                <a:solidFill>
                  <a:srgbClr val="0070C0"/>
                </a:solidFill>
              </a:rPr>
              <a:t>							Þróunarverkefni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39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101108" y="321487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Önnur verkefni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22888" y="3832569"/>
            <a:ext cx="3361891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is-IS" sz="1600" b="1">
              <a:solidFill>
                <a:srgbClr val="0070C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27659" y="3811889"/>
            <a:ext cx="3361892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is-IS" sz="1600" b="1">
              <a:solidFill>
                <a:srgbClr val="0070C0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DCDC72D-30A1-4436-A80D-9901D8991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44810"/>
              </p:ext>
            </p:extLst>
          </p:nvPr>
        </p:nvGraphicFramePr>
        <p:xfrm>
          <a:off x="1440878" y="1698624"/>
          <a:ext cx="10509205" cy="48378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54376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1254829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400082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is-IS" sz="1600" b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Gæðamálin – unnið eftir umbótaáætlun í tengslum við úttekt 2020</a:t>
                      </a:r>
                      <a:r>
                        <a:rPr lang="is-IS" sz="1600" b="0"/>
                        <a:t>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Fylgja eftir niðurstöðum stefnumótunar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Endurskoðun skipulagsskrár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Office 365 – unnið með skjalahögun og  þau verkfæri sem eru í Office 365.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Unnið áfram að persónuverndarstefnunni og endurskoðun vinnsluskrár og gerð vinnslusamninga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Gerð starfsmanna- og starfsþróunarstefnu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Starfs- og siðareglur stjórnar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Standsetja nýja kennsluaðstöðu á Breiðinni á Akranesi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s-IS" sz="1600" b="0">
                          <a:solidFill>
                            <a:schemeClr val="tx1"/>
                          </a:solidFill>
                        </a:rPr>
                        <a:t>Mögulegar tilfærslur á skrifstofum SMV á Bjarnarbrautinni í Borgarnesi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endParaRPr lang="is-I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s-I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endParaRPr lang="is-I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8370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8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Efnisyfirlit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726B57-119F-4ECA-B915-65E7EAE23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90038"/>
              </p:ext>
            </p:extLst>
          </p:nvPr>
        </p:nvGraphicFramePr>
        <p:xfrm>
          <a:off x="1343025" y="1376844"/>
          <a:ext cx="10509204" cy="110236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63500" dir="5400000" algn="ctr" rotWithShape="0">
                    <a:schemeClr val="tx1">
                      <a:alpha val="43000"/>
                    </a:schemeClr>
                  </a:outerShdw>
                  <a:reflection stA="45000" endPos="1000" dist="50800" dir="5400000" sy="-100000" algn="bl" rotWithShape="0"/>
                </a:effectLst>
                <a:tableStyleId>{5A111915-BE36-4E01-A7E5-04B1672EAD32}</a:tableStyleId>
              </a:tblPr>
              <a:tblGrid>
                <a:gridCol w="9039557">
                  <a:extLst>
                    <a:ext uri="{9D8B030D-6E8A-4147-A177-3AD203B41FA5}">
                      <a16:colId xmlns:a16="http://schemas.microsoft.com/office/drawing/2014/main" val="406085483"/>
                    </a:ext>
                  </a:extLst>
                </a:gridCol>
                <a:gridCol w="1469647">
                  <a:extLst>
                    <a:ext uri="{9D8B030D-6E8A-4147-A177-3AD203B41FA5}">
                      <a16:colId xmlns:a16="http://schemas.microsoft.com/office/drawing/2014/main" val="2287342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s-IS" sz="1800" b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Inngangur</a:t>
                      </a:r>
                      <a:endParaRPr lang="en-US" sz="1800" b="1" kern="120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bls. 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0022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is-IS" b="1" dirty="0">
                          <a:solidFill>
                            <a:srgbClr val="0070C0"/>
                          </a:solidFill>
                        </a:rPr>
                        <a:t>Starfsáætlun árið 2022 – markmið og aðgerðir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bls.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294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is-IS" b="1" dirty="0">
                          <a:solidFill>
                            <a:srgbClr val="0070C0"/>
                          </a:solidFill>
                        </a:rPr>
                        <a:t>Fjárhagsáætlun 2022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bls.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63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67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Inngangur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8221B1-2A0B-4CEA-A6AA-C7C7FB674140}"/>
              </a:ext>
            </a:extLst>
          </p:cNvPr>
          <p:cNvSpPr txBox="1"/>
          <p:nvPr/>
        </p:nvSpPr>
        <p:spPr>
          <a:xfrm>
            <a:off x="1343025" y="1276852"/>
            <a:ext cx="10509205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dirty="0"/>
              <a:t>Símenntunarmiðstöðin á Vesturlandi (Símenntun) var stofnuð árið 1999 og er sjálfseignarstofnun.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dirty="0"/>
              <a:t>Markmiðið er að efla og styrkja íslenskt atvinnulíf og samfélag með endur- og símenntun, sem tekur mið af þörfum atvinnulífs og einstaklinga og skal einkum hugað að þörfum íbúa á Vesturlandi.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dirty="0"/>
              <a:t>Símenntun er aðili að Kvasi, samtökum fræðslu- og símenntunarmiðstöðva, og </a:t>
            </a:r>
            <a:r>
              <a:rPr lang="is-IS" dirty="0" err="1"/>
              <a:t>Leikn</a:t>
            </a:r>
            <a:r>
              <a:rPr lang="is-IS" dirty="0"/>
              <a:t>, samtökum </a:t>
            </a:r>
            <a:r>
              <a:rPr lang="is-IS" dirty="0" err="1"/>
              <a:t>fullorðinsfræðslu</a:t>
            </a:r>
            <a:r>
              <a:rPr lang="is-IS" dirty="0"/>
              <a:t> á Íslandi. Símenntun er einnig stofnaðili að Starfsendurhæfingu Vesturlands.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dirty="0"/>
              <a:t>Símenntunarmiðstöðin starfar samkvæmt lögum nr. 27/2020 um framhaldsfræðslu.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dirty="0"/>
              <a:t>Stjórn Símenntunar er skipuð sex fulltrúum: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dirty="0"/>
              <a:t>Steinunn Inga Óttarsdóttir, Fjölbrautarskóla Vesturlands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dirty="0"/>
              <a:t>Rósa Guðmundsdóttir, fulltrúi fyrirtækja og stofnana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dirty="0"/>
              <a:t>Guðjón Ragnar Jónasson, fulltrúi Háskólans á Bifröst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dirty="0"/>
              <a:t>Guðrún Lárusdóttir, fulltrúi Landbúnaðarháskóla Íslands, sem jafnframt er formaður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dirty="0"/>
              <a:t>Lilja Björg Ágústsdóttir, fulltrúi Samtaka sveitarfélaga á Vesturlandi (SSV)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dirty="0"/>
              <a:t>Signý Jóhannesdóttir, fulltrúi stéttarfélaga</a:t>
            </a:r>
          </a:p>
          <a:p>
            <a:pPr lvl="1"/>
            <a:endParaRPr lang="is-IS" dirty="0"/>
          </a:p>
          <a:p>
            <a:pPr lvl="1"/>
            <a:r>
              <a:rPr lang="is-IS" dirty="0"/>
              <a:t>Kosið verður í stjórn á aðalfundi 2022. Á aðalfundi SMV 2021 óskaði Rósa Guðmundsdóttir eftir því að vera varafulltrúi í stjórn í stað aðalfulltrúa og var það samþykkt.  Björn Bjarki Þorsteinsson var hennar varafulltrúi og tók sæti sem aðalfulltrúi.</a:t>
            </a:r>
          </a:p>
        </p:txBody>
      </p:sp>
    </p:spTree>
    <p:extLst>
      <p:ext uri="{BB962C8B-B14F-4D97-AF65-F5344CB8AC3E}">
        <p14:creationId xmlns:p14="http://schemas.microsoft.com/office/powerpoint/2010/main" val="358649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Yfirstjórn og sameiginlegir liðir</a:t>
            </a:r>
          </a:p>
          <a:p>
            <a:r>
              <a:rPr lang="is-IS"/>
              <a:t>Stjórn, framkvæmdastjóri og umsýsla Símenntunar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6" y="1553851"/>
            <a:ext cx="10585404" cy="29929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Markmið og aðgerðir árið 2022: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Símenntunarmiðstöðin (SMV) fær fjármagn úr Fræðslusjóði framhaldsfræðslunnar til að bjóða upp á vottaðar námsleiðir, raunfærnimat og náms- og starfsráðgjöf.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SMV er með samning (viðaukasamning) við mennta- og menningarmálaráðuneytið til að sinna </a:t>
            </a:r>
            <a:r>
              <a:rPr lang="is-IS" sz="1600" dirty="0" err="1"/>
              <a:t>fullorðinsfræðslu</a:t>
            </a:r>
            <a:r>
              <a:rPr lang="is-IS" sz="1600" dirty="0"/>
              <a:t> á Vesturlandi og gera háskólanemum kleift að taka próf í heimabyggð.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SMV er með þjónustusamning við Fjölmennt – miðstöð símenntunar fyrir fólk með fötlun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SMV er með samning við Rannís um íslenskukennslu fyrir útlendinga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Stefna SMV er að leggja enn meiri áherslu á að þjónusta atvinnulífið með fleiri samstarfssamningum, s.s. að gera þjónustusamninga við fyrirtæki og stofnanir um fræðslu fyrir starfsfólk, gera þjónustusamninga við stéttarfélög, gera þarfagreiningar og bjóða upp á verkefnið Fræðslustjóri að láni.</a:t>
            </a: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6" y="4249639"/>
            <a:ext cx="4829175" cy="16968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500" dirty="0"/>
              <a:t>Þann 31.12.2021 eru starfsmenn 5 talsins í 4,05 starfsgildum. Starfsstöðvar eru 2, þ.e. á Akranesi og í Borgarnesi.  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500" dirty="0"/>
              <a:t>Auk fastráðinna starfsmanna eru um 60 verktakar á vegum Símenntunar, allt eftir eðli verkefna hverju sinni.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6010057" y="4249639"/>
            <a:ext cx="5693553" cy="193083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400" dirty="0"/>
              <a:t>Starfsstöðvar Símenntunar eru á tveimur stöðum: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400" dirty="0"/>
              <a:t>Akranesi, skrifstofur leigð af Brim á Breiðinni og sameiginleg kennslu- og fundaraðstaða fyrir alla leigjendur í húsinu.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400" dirty="0"/>
              <a:t>Borgarnesi, skrifstofur og kennsluaðstaða leigð á Bjarnarbraut 8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400" dirty="0"/>
              <a:t>Skoðað verður á árinu hvort starfsstöð verði opnuð aftur á Snæfellsnesi.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400" dirty="0"/>
              <a:t>Auk þess er húsnæði leigt fyrir kennslu á fleiri stöðum.  Ekki er þörf talin vera fyrir meiri aðstöðu á árinu 2022.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  <a:p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7B9C79F-1E10-4D22-A45F-9374652136FB}"/>
              </a:ext>
            </a:extLst>
          </p:cNvPr>
          <p:cNvSpPr txBox="1">
            <a:spLocks/>
          </p:cNvSpPr>
          <p:nvPr/>
        </p:nvSpPr>
        <p:spPr>
          <a:xfrm>
            <a:off x="1343025" y="6492875"/>
            <a:ext cx="51248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Bls. 4</a:t>
            </a:r>
          </a:p>
        </p:txBody>
      </p:sp>
    </p:spTree>
    <p:extLst>
      <p:ext uri="{BB962C8B-B14F-4D97-AF65-F5344CB8AC3E}">
        <p14:creationId xmlns:p14="http://schemas.microsoft.com/office/powerpoint/2010/main" val="216275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3169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Vottaðar námsleiðir</a:t>
            </a:r>
          </a:p>
          <a:p>
            <a:r>
              <a:rPr lang="is-IS"/>
              <a:t>Leiðir sem má meta til eininga í formlega skólakerfinu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343025" y="1536338"/>
            <a:ext cx="10585405" cy="4580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Í boði verða eftirfarandi námsleiðir á árinu 2022;  Grunnám í stóriðju (Norðurál), Kvikmyndasmiðja, Stökkpallur á íslensku pólsku og ensku, Uppleið (hugræn atferlismeðferð), velferðartækni, Íslenskt samfélag og menning, Skref til sjálfshjálpar.</a:t>
            </a:r>
          </a:p>
          <a:p>
            <a:pPr algn="just"/>
            <a:r>
              <a:rPr lang="is-IS" sz="1600" b="1" i="1" dirty="0"/>
              <a:t>       Hafa ber í huga að þessi áætlun getur tekið breytingum allt eftir eftirspurn og aðstæðum.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Bjóða upp á og kynna námsleiðir innan ákveðinna fyrirtækja og stofnana, s.s. sem hluta af fræðsluáætlun fyrirtækja.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Bjóða upp á námsleiðir fyrir stofnanir eins og Starfsendurhæfingu Vesturlands og Vinnumálastofnun til að styrkja þeirra skjólstæðinga á vinnumarkaði. Hluti námleiðanna sem eru í boði á vorönn eru fjármagnaðar í gegnum </a:t>
            </a:r>
            <a:r>
              <a:rPr lang="is-IS" sz="1600" b="1" dirty="0"/>
              <a:t>„Nám er tækifæri“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Auka fræðslu á meðal innflytjenda með aukinni samsfélagsfræðslu. Hlutfall innflytjenda á Vesturlandi fer hækkandi.  </a:t>
            </a:r>
          </a:p>
          <a:p>
            <a:pPr algn="just"/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414189" y="3752433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Verkefnastjórar halda utan um skipulag námsleiða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Afla þarf verktaka í kennslu í öllum námsleiðum. Leitast er við að fá menntaða kennara og sérfræðinga á viðkomandi sviði til kennslu.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50927" y="3752433"/>
            <a:ext cx="3361891" cy="2133294"/>
          </a:xfrm>
          <a:prstGeom prst="rect">
            <a:avLst/>
          </a:prstGeom>
          <a:noFill/>
        </p:spPr>
        <p:txBody>
          <a:bodyPr wrap="square" rtlCol="0" anchor="t">
            <a:normAutofit fontScale="92500" lnSpcReduction="20000"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Fjölbrautarskóli Vesturlands &amp; Norðurál (Stóriðjuskólinn)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Háskólinn á Bifröst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StarfVest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Vinnumálastofnun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Markaðsstofa Vesturlands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Svæðisgarðurinn Snæfellsnes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Sveitarfélögin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Stofnanir í öldrunarþjónstu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212818" y="3748002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Starfsstöðvar í boði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Fjarnám, dreifnám, kennsla í Norðuráli og á starfsstöðvum Símenntunar. Kennsla í öðru kennsluhúsnæði eftir þörfum, s.s. grunn- og framhaldsskólum á svæðinu.</a:t>
            </a:r>
            <a:endParaRPr lang="en-US" sz="1600" b="1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5BD545C-A9D6-4CCB-9039-7DEC85E57F3F}"/>
              </a:ext>
            </a:extLst>
          </p:cNvPr>
          <p:cNvSpPr txBox="1">
            <a:spLocks/>
          </p:cNvSpPr>
          <p:nvPr/>
        </p:nvSpPr>
        <p:spPr>
          <a:xfrm>
            <a:off x="1343025" y="6492875"/>
            <a:ext cx="51248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Bls. 5</a:t>
            </a:r>
          </a:p>
        </p:txBody>
      </p:sp>
    </p:spTree>
    <p:extLst>
      <p:ext uri="{BB962C8B-B14F-4D97-AF65-F5344CB8AC3E}">
        <p14:creationId xmlns:p14="http://schemas.microsoft.com/office/powerpoint/2010/main" val="74003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FB1A95-18AD-41B2-9BF1-13077D76DDDA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Vottaðar námsleiðir, frh. </a:t>
            </a:r>
            <a:endParaRPr lang="is-IS" sz="4000">
              <a:solidFill>
                <a:srgbClr val="FF0000"/>
              </a:solidFill>
            </a:endParaRPr>
          </a:p>
          <a:p>
            <a:r>
              <a:rPr lang="is-IS"/>
              <a:t>Leiðir sem má meta til eininga í formlega skólakerfinu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9134" y="1588572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/>
              <a:t>Aðgerðaplan 2022: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25776AD-F56C-4440-97AF-3CD7EA951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66507"/>
              </p:ext>
            </p:extLst>
          </p:nvPr>
        </p:nvGraphicFramePr>
        <p:xfrm>
          <a:off x="1302372" y="2018501"/>
          <a:ext cx="10484825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9971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414854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907796">
                <a:tc>
                  <a:txBody>
                    <a:bodyPr/>
                    <a:lstStyle/>
                    <a:p>
                      <a:pPr marL="171450" indent="-171450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Stökkpallur á pólsku (fjarnám) 1 hópur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dirty="0">
                          <a:solidFill>
                            <a:schemeClr val="tx1"/>
                          </a:solidFill>
                        </a:rPr>
                        <a:t>Stökkpallur á íslensku (fjarnám) 2 hópar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dirty="0" err="1">
                          <a:solidFill>
                            <a:schemeClr val="tx1"/>
                          </a:solidFill>
                        </a:rPr>
                        <a:t>Stökkpalllur</a:t>
                      </a:r>
                      <a:r>
                        <a:rPr lang="is-IS" sz="1500" dirty="0">
                          <a:solidFill>
                            <a:schemeClr val="tx1"/>
                          </a:solidFill>
                        </a:rPr>
                        <a:t> á ensku (fjarnám) 1 hópur</a:t>
                      </a:r>
                    </a:p>
                    <a:p>
                      <a:pPr marL="285750" indent="-285750" algn="l" rtl="0" eaLnBrk="1" latinLnBrk="0" hangingPunct="1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Uppleið  (fjarnám) 2 hópar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Grunnnám í stóriðju (staðnám)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Skref til sjálfshjálpar (staðnám)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Grunnnám í stóriðju (staðnám)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Stökkpallur (staðnám)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Skref til sjálfshjálpar (fjarnám)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Íslensk menning og samfélag (stað- og fjarnám)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Velferðartækni (Dreifnám)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FabLab smiðja (staðnám)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Vor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Haust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1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Náms- og starfsráðgjöf</a:t>
            </a:r>
          </a:p>
          <a:p>
            <a:r>
              <a:rPr lang="is-IS"/>
              <a:t>Þjónusta fyrir fullorðna á vinnumarkaði sem hafa stutta formlega menntun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10574032" cy="235041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Í öllum megindráttum er stefnt að samsvarandi þjónustu og verið hefur á undanförnum árum í samræmi við skilgreiningu Fræðslumiðstöðvar atvinnulífsins.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Auka samstarf við fyrirtæki og stofnanir, m.a.  í tengslum við stefnumótanir í fræðslu hjá viðkomandi aðilum.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Ná til fleiri innflytjenda. 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Nálgast markhópa með fyrirtækjaheimsóknum og í gegnum nám sem er í gangi  hverju sinni hjá SMV og nýta auglýsingar í samfélagsmiðlum.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Að auka samstarf við aðrar fræðslustofnanir í landshlutanum.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Áhugasviðskannanir</a:t>
            </a:r>
            <a:endParaRPr lang="en-US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5" y="3982726"/>
            <a:ext cx="3361890" cy="157094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Tveir  náms- og starfsráðgjafar sinna í dag þessari þjónustu. Annað starfsfólk tekur svokölluð hvatningarviðtöl.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916681" y="3907584"/>
            <a:ext cx="3361891" cy="21158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Helstu samstarfsaðilar í dag eru Vinnumálastofnun, StarfVest,  stéttarfélögin, VIRK, framhaldsskólar, Rauðakrossdeildir á Vesturlandi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60680" y="3904270"/>
            <a:ext cx="3361892" cy="217469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Í dag er boðið uppá rafræn viðtöl, en einnig á staðnum, s.s.  á  starfsstöðvum SMV á Vesturlandi og vinnustöðum svo dæmi sé tekið.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1600">
              <a:solidFill>
                <a:srgbClr val="FF0000"/>
              </a:solidFill>
            </a:endParaRPr>
          </a:p>
          <a:p>
            <a:endParaRPr lang="en-US" sz="1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1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Náms- og starfsráðgjöf, frh.</a:t>
            </a:r>
          </a:p>
          <a:p>
            <a:r>
              <a:rPr lang="is-IS"/>
              <a:t>Þjónusta fyrir fullorðna á vinnumarkaði sem hafa stutta formlega menntun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10818-B48A-4155-AC79-1E0D7A8815D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377491" y="6523290"/>
            <a:ext cx="5124886" cy="3651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Bls. 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E7B4D-B0B4-49C0-8D8F-9DCE16015E8E}"/>
              </a:ext>
            </a:extLst>
          </p:cNvPr>
          <p:cNvSpPr txBox="1"/>
          <p:nvPr/>
        </p:nvSpPr>
        <p:spPr>
          <a:xfrm>
            <a:off x="1259898" y="1577927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dirty="0"/>
              <a:t>Aðgerðaplan 2022: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560B5AE-7F5A-457E-B57C-5507879DD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15465"/>
              </p:ext>
            </p:extLst>
          </p:nvPr>
        </p:nvGraphicFramePr>
        <p:xfrm>
          <a:off x="1343025" y="2066241"/>
          <a:ext cx="10484825" cy="240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9971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414854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836791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tengd raunfærnimati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atvinnuleitendur 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starfsfólk fyrirtækja, m.a. í tengslum við námsleiðir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Tengja náms- og starfsráðgjöf við fræðsluáætlanir fyrirtækja og stofnana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Rafræn ráðgjöf og viðtöl við einstaklinga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s-I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Áætlaður fjöldi viðtala: 300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Heimsóknir í fyrirtæki tengdar kynningu á starfsemi Símenntunar, sjá markmið á glæru (þjónusta við fyrirtæki og stofnanir)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starfsfólk fyrirtækja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atvinnuleitendur – fyrst og fremst innflytjendur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tengd raunfærnimati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Tengja náms- og starfsráðgjöf við fræðsluáætlanir fyrirtækja og stofnana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Rafræn ráðgjöf og viðtöl við einstaklinga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s-I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Áætlaður fjöldi viðtala: 300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/>
                        <a:t>Haust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10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Raunfærnimat</a:t>
            </a:r>
          </a:p>
          <a:p>
            <a:r>
              <a:rPr lang="is-IS"/>
              <a:t>Staðfesting og mat á raunverulegri færni einstaklings án tillits til hvernig þekkingar hefur verið aflað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4" y="1553850"/>
            <a:ext cx="10585405" cy="3075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Raunfærnimat er viðurkennt matsferli sem gerir einstaklingum úr ýmsum greinum atvinnulífsins kleift að fá reynslu, færni og þekkingu sem þeir hafa öðlast í starfi metið til eininga.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Það getur stytt nám og auðveldað fólki að hefja nám í sinni grein og öðlast starfsréttindi að námi loknu. Til að komast í raunfærnimat þarf viðkomandi að hafa náð 23 ára lífaldri og 3 ára starfsaldri eftir því hvaða grein á við.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 dirty="0"/>
              <a:t>Stefnt er á framboð á mati í þremur greinum, auk samstarfs í iðngreinum, rafgreinum og skipstjórn.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Búfræði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Verslunarfulltrúi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Leikskólaliði, stuðningsfulltrúi, félagsliði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Matartæknir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Almenn starfshæfni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Tækniþjónusta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Samstarf við IÐUNA í iðngreinum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Samstarf við Visku í Vestmannaeyjum í skipstjórn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100" dirty="0"/>
              <a:t>Samstarf við Rafmennt í rafgreinum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is-IS" sz="1600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4" y="4629055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Starfsfólk SMV og matsaðilar frá viðkomandi samstarfsaðila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628714" y="4629055"/>
            <a:ext cx="3361891" cy="1696861"/>
          </a:xfrm>
          <a:prstGeom prst="rect">
            <a:avLst/>
          </a:prstGeom>
          <a:noFill/>
        </p:spPr>
        <p:txBody>
          <a:bodyPr wrap="square" rtlCol="0" anchor="t">
            <a:normAutofit fontScale="92500"/>
          </a:bodyPr>
          <a:lstStyle/>
          <a:p>
            <a:r>
              <a:rPr lang="is-IS" sz="1600" b="1" dirty="0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/>
              <a:t>Fræðslumiðstöð atvinnulífsins, Landbúnaðarháskóli Íslands, Háskólinn á Bifröst, Nýi tölvu-og viðskiptaskólinn (NTV), sveitarfélögin, Vinnumálastofnun, Starfsendurhæfing Vesturlands o.fl.</a:t>
            </a:r>
          </a:p>
          <a:p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372243" y="4629055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Viðtöl við náms- og starfsráðgjafa og matsviðtöl fara fram rafrænt, á  starfsstöðvum SMV og á vinnustöðum.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623502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A2AAAA19FAFF4A8D1076EEFEF74783" ma:contentTypeVersion="17" ma:contentTypeDescription="Create a new document." ma:contentTypeScope="" ma:versionID="95c867d146a7a3e140b2b3c18d61dbbf">
  <xsd:schema xmlns:xsd="http://www.w3.org/2001/XMLSchema" xmlns:xs="http://www.w3.org/2001/XMLSchema" xmlns:p="http://schemas.microsoft.com/office/2006/metadata/properties" xmlns:ns2="a886c0d2-1da7-4fd5-9229-680f058b8505" xmlns:ns3="bf59b089-2c05-4c1d-8682-077407523a70" targetNamespace="http://schemas.microsoft.com/office/2006/metadata/properties" ma:root="true" ma:fieldsID="bc4f05cf73f1df851d9d6c839948ad89" ns2:_="" ns3:_="">
    <xsd:import namespace="a886c0d2-1da7-4fd5-9229-680f058b8505"/>
    <xsd:import namespace="bf59b089-2c05-4c1d-8682-077407523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6c0d2-1da7-4fd5-9229-680f058b8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27b233b-641c-4a97-baed-3b2cc7460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59b089-2c05-4c1d-8682-077407523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27c05fd-4671-4687-b39d-0f25274ca506}" ma:internalName="TaxCatchAll" ma:showField="CatchAllData" ma:web="bf59b089-2c05-4c1d-8682-077407523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f59b089-2c05-4c1d-8682-077407523a70">
      <UserInfo>
        <DisplayName>Magnús Smári Snorrason</DisplayName>
        <AccountId>19</AccountId>
        <AccountType/>
      </UserInfo>
    </SharedWithUsers>
    <lcf76f155ced4ddcb4097134ff3c332f xmlns="a886c0d2-1da7-4fd5-9229-680f058b8505">
      <Terms xmlns="http://schemas.microsoft.com/office/infopath/2007/PartnerControls"/>
    </lcf76f155ced4ddcb4097134ff3c332f>
    <TaxCatchAll xmlns="bf59b089-2c05-4c1d-8682-077407523a70" xsi:nil="true"/>
  </documentManagement>
</p:properties>
</file>

<file path=customXml/itemProps1.xml><?xml version="1.0" encoding="utf-8"?>
<ds:datastoreItem xmlns:ds="http://schemas.openxmlformats.org/officeDocument/2006/customXml" ds:itemID="{9692B46A-C820-4A48-B80B-5E76619FC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86c0d2-1da7-4fd5-9229-680f058b8505"/>
    <ds:schemaRef ds:uri="bf59b089-2c05-4c1d-8682-077407523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703441-72E7-487B-9F1A-E15AAAB169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DFA7C9-5532-4AF9-8F3C-599C48998FE7}">
  <ds:schemaRefs>
    <ds:schemaRef ds:uri="20ac64ac-9a0a-480b-b8e6-6fd98cff275a"/>
    <ds:schemaRef ds:uri="bf59b089-2c05-4c1d-8682-077407523a70"/>
    <ds:schemaRef ds:uri="ecbdbc2b-188c-4b8f-8edb-513c943d36f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886c0d2-1da7-4fd5-9229-680f058b85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78</TotalTime>
  <Words>2380</Words>
  <Application>Microsoft Office PowerPoint</Application>
  <PresentationFormat>Widescreen</PresentationFormat>
  <Paragraphs>299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Hafþór Oddsson</dc:creator>
  <cp:lastModifiedBy>Inga Dóra Halldórsdóttir</cp:lastModifiedBy>
  <cp:revision>158</cp:revision>
  <cp:lastPrinted>2019-03-02T17:48:23Z</cp:lastPrinted>
  <dcterms:created xsi:type="dcterms:W3CDTF">2019-03-02T14:50:49Z</dcterms:created>
  <dcterms:modified xsi:type="dcterms:W3CDTF">2024-01-16T17:08:01Z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0x01010086A2AAAA19FAFF4A8D1076EEFEF74783</vt:lpwstr>
  </property>
  <property fmtid="{D5CDD505-2E9C-101B-9397-08002B2CF9AE}" pid="3" name="MediaServiceImageTags">
    <vt:lpwstr/>
  </property>
</Properties>
</file>