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4"/>
  </p:sldMasterIdLst>
  <p:notesMasterIdLst>
    <p:notesMasterId r:id="rId31"/>
  </p:notesMasterIdLst>
  <p:sldIdLst>
    <p:sldId id="256" r:id="rId5"/>
    <p:sldId id="259" r:id="rId6"/>
    <p:sldId id="264" r:id="rId7"/>
    <p:sldId id="291" r:id="rId8"/>
    <p:sldId id="278" r:id="rId9"/>
    <p:sldId id="266" r:id="rId10"/>
    <p:sldId id="267" r:id="rId11"/>
    <p:sldId id="260" r:id="rId12"/>
    <p:sldId id="261" r:id="rId13"/>
    <p:sldId id="268" r:id="rId14"/>
    <p:sldId id="280" r:id="rId15"/>
    <p:sldId id="270" r:id="rId16"/>
    <p:sldId id="273" r:id="rId17"/>
    <p:sldId id="271" r:id="rId18"/>
    <p:sldId id="272" r:id="rId19"/>
    <p:sldId id="275" r:id="rId20"/>
    <p:sldId id="276" r:id="rId21"/>
    <p:sldId id="286" r:id="rId22"/>
    <p:sldId id="292" r:id="rId23"/>
    <p:sldId id="287" r:id="rId24"/>
    <p:sldId id="288" r:id="rId25"/>
    <p:sldId id="289" r:id="rId26"/>
    <p:sldId id="290" r:id="rId27"/>
    <p:sldId id="293" r:id="rId28"/>
    <p:sldId id="294" r:id="rId29"/>
    <p:sldId id="296" r:id="rId3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4444AE8-2792-4276-806E-BABA2D2BAC63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1F0528F-D30A-448D-AA11-E1B80C23F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8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4609" y="41491"/>
            <a:ext cx="1393536" cy="6775018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63E-52B6-46B0-8D59-CB5712623198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245382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4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2947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9728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7035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0936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3986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243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CD0C-5503-4C28-9CEF-DA8A38F5FEB6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70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02B7-2C54-4BBE-A116-928412F79DF5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7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8A7-660D-4143-9DC1-9E1BE89F4115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1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4ACC-07EF-4366-9CC8-993A19E9700B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6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DF-3E4F-46D8-94F9-82D8D591F308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BE06-B2E7-446C-B141-7BA833D04238}" type="datetime1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7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5961-9738-4BB1-B139-2171C16FE2F1}" type="datetime1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0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6528-BA9D-4CB1-AB57-0D7C1D300FC8}" type="datetime1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0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A5D8-5635-4A5B-B5A2-8D9647958CEB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3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850-FB47-4F76-8E81-DB9B1AB8A860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Bls.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1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26D478-90D5-428B-ADEA-85C666863B78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Bls.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2160281" y="2514876"/>
            <a:ext cx="8791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4800">
                <a:solidFill>
                  <a:srgbClr val="0070C0"/>
                </a:solidFill>
              </a:rPr>
              <a:t>Starfs- og fjárhagsáætlun 2021</a:t>
            </a:r>
            <a:endParaRPr lang="en-US" sz="4800">
              <a:solidFill>
                <a:srgbClr val="0070C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60FF79-DE3C-4D25-B2C9-35C260E53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107" y="1016000"/>
            <a:ext cx="3901921" cy="108103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E23F76-3B00-4C31-8B3F-E6BA3819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Raunfærnimat</a:t>
            </a:r>
          </a:p>
          <a:p>
            <a:r>
              <a:rPr lang="is-IS"/>
              <a:t>Staðfesting og mat á raunverulegri færni einstaklings án tillits til hvernig þekkingar hefur verið aflað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4" y="1553850"/>
            <a:ext cx="10585405" cy="3075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Raunfærnimat er viðurkennt matsferli sem gerir einstaklingum úr ýmsum greinum atvinnulífsins kleift að fá reynslu, færni og þekkingu sem þeir hafa öðlast í starfi metið til eininga.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Það getur stytt nám og auðveldað fólki að hefja nám í sinni grein og öðlast starfsréttindi að námi loknu. Til að komast í raunfærnimat þarf viðkomandi að hafa náð 23 ára lífaldri og 3 ára starfsaldri eftir því hvaða grein á við.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Stefnt er á framboð á mati í þremur greinum, auk samstarfs í iðngreinum, rafgreinum og skipstjórn.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Búfræði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Verslunarfulltrúi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Tækniþjónusta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Samstarf við IÐUNA í iðngreinum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Samstarf við Visku í Vestmannaeyjum í skipstjórn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Samstarf við Rafmennt í rafgreinum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is-IS" sz="160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66824" y="4629055"/>
            <a:ext cx="3361890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Starfsfólk SMV og matsaðilar frá viðkomandi samstarfsaðila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628714" y="4629055"/>
            <a:ext cx="3361891" cy="1696861"/>
          </a:xfrm>
          <a:prstGeom prst="rect">
            <a:avLst/>
          </a:prstGeom>
          <a:noFill/>
        </p:spPr>
        <p:txBody>
          <a:bodyPr wrap="square" rtlCol="0" anchor="t">
            <a:normAutofit lnSpcReduction="10000"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Landbúnaðarháskóli Íslands, Háskólinn á Bifröst, Síminn, Nýi tölvu-og viðskiptaskólinn (NTV), sveitarfélögin, Vinnumálastofnun, Starfsendurhæfing Vesturlands o.fl.</a:t>
            </a: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372243" y="4629055"/>
            <a:ext cx="3361892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Viðtöl við náms- og starfsráðgjafa og matsviðtöl fara fram rafrænt, á  starfsstöðvum SMV og á vinnustöðum.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2623502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Raunfærnimat</a:t>
            </a:r>
          </a:p>
          <a:p>
            <a:r>
              <a:rPr lang="is-IS"/>
              <a:t>Staðfesting og mat á raunverulegri færni einstaklings án tillits til hvernig þekkingar hefur verið aflað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D1031C-8BF1-408C-BFF4-F94E544DAFF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343025" y="6526402"/>
            <a:ext cx="5124886" cy="365125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Bls. 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412B8A-4FB8-472D-911C-DFE79CBAEC23}"/>
              </a:ext>
            </a:extLst>
          </p:cNvPr>
          <p:cNvSpPr txBox="1"/>
          <p:nvPr/>
        </p:nvSpPr>
        <p:spPr>
          <a:xfrm>
            <a:off x="1295079" y="1560525"/>
            <a:ext cx="103187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s-IS" b="1"/>
              <a:t>Aðgerðaplan 2021: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27A3F72-2D54-4C74-8BA3-2F43B52C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92709"/>
              </p:ext>
            </p:extLst>
          </p:nvPr>
        </p:nvGraphicFramePr>
        <p:xfrm>
          <a:off x="1343025" y="2117163"/>
          <a:ext cx="10509205" cy="29356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36254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272951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1720094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Í ljósi C-19 verður lögð áhersla á raunfærnimat á vorönn 2021.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búfræði í samstarfi við Landbúnaðarháskóla íslands. Markmiðið er að ná  10 einstaklingum, en mögulegt að fjölga þeim í 15 ef nægt fjármagn fæst.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verslunarfulltrúa í samstarfi við Símann og Háskólann á Bifröst. Markmiðið er að ná 15 einstaklingum.</a:t>
                      </a:r>
                    </a:p>
                    <a:p>
                      <a:pPr marL="171450" lvl="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tækniþjónustu í samstarfi við Símann og NTV. Markmiðið er að ná 15 einstaklingum.</a:t>
                      </a:r>
                    </a:p>
                    <a:p>
                      <a:pPr marL="0" lv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is-IS" sz="1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búfræði í samstarfi við Landbúnaðarháskóla íslands. Markmiðið er að ná  10 einstaklingum, en mögulegt að fjölga þeim í 15 ef nægt fjármagn fæst.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verslunarfulltrúa í samstarfi við Símann og Háskólann á Bifröst. Markmiðið er að ná 15 einstaklingum.</a:t>
                      </a:r>
                    </a:p>
                    <a:p>
                      <a:pPr marL="171450" lvl="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Raunfærnimat í tækniþjónustu í samstarfi við Símann og NTV. Markmiðið er að ná 15 einstaklingum.</a:t>
                      </a:r>
                    </a:p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is-IS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is-IS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375359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F6DDACB-113A-4E3E-B7F7-A28E597C4D0D}"/>
              </a:ext>
            </a:extLst>
          </p:cNvPr>
          <p:cNvSpPr txBox="1"/>
          <p:nvPr/>
        </p:nvSpPr>
        <p:spPr>
          <a:xfrm>
            <a:off x="7557516" y="2246559"/>
            <a:ext cx="259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bg1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916266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Þjónusta við fjarnemendur</a:t>
            </a:r>
          </a:p>
          <a:p>
            <a:r>
              <a:rPr lang="is-IS"/>
              <a:t>Aðstaða fyrir háskólanemendur til próftöku á Vesturlandi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85874" y="1553851"/>
            <a:ext cx="10566355" cy="21426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Þjónustan 2021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Starfsfólk SMV hefur umsjón með prófafyrirlögnum á Vesturlandi fyrir háskólanema. SMV er í samstarfi við aðila utan starfsstöðva SMV, s.s. í Snæfellsbæ, Grundarfirði, Stykkishólmi og Búðardal.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Símenntunarmiðstöðin þjónustar alla háskólana, en nemendur frá t.d. Keili, Opna háskólanum og EHÍ geta  einnig tekið próf í heimabyggð.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Þessi þjónusta er niðurgreidd af mennta- og menningarmálaráðuneytinu, en samkvæmt nýju reiknilíkani sem tekur gildi 2021 er ekki gert ráð fyrir fjármunum til að niðurgreiða þessa þjónustu.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85874" y="3607287"/>
            <a:ext cx="3361890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Starfsfólk SMV, verktakar</a:t>
            </a:r>
            <a:endParaRPr lang="is-IS" sz="1600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813888" y="3607286"/>
            <a:ext cx="3361891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Fjölbrautaskóli Snæfellinga, Grunnskólinn í Stykkishólmi, Dalabyggð (ráðhús),    Átthagastofa Snæfellsbæjar</a:t>
            </a:r>
            <a:endParaRPr lang="en-US" sz="1600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90337" y="3590670"/>
            <a:ext cx="3361892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Húsnæði Símenntunar á Akranesi og í Borgarnesi, Fjölbrautaskóli Snæfellinga, Grunnskólinn í Stykkishólmi, Dalabyggð (ráðhús),    Átthagastofa Snæfellsbæjar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3612191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Íslenska fyrir útlendinga</a:t>
            </a:r>
          </a:p>
          <a:p>
            <a:r>
              <a:rPr lang="is-IS"/>
              <a:t>Námskeið í íslensku - stig 1-4.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5" y="1553850"/>
            <a:ext cx="10585405" cy="198701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Stuðningur við útlendinga sem koma til starfa á Íslandi og þurfa grunnþekkingu í íslensku máli.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Aukin áhersla á starfstengda íslensku í formi stuttra og hnitmiðaðra námskeiða í vinnustað.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Áframhaldandi samstarf við Vinnumálastofnun með því að bjóða upp á námskeið fyrir atvinnuleitendur.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Þróa dreifnám til að mæta þörfum dreifbýlisins.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Þróa fjölbreytta kennsluhætti og námskeið.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Þróa áfram verkefnavefinn www.h5p.is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66825" y="3667302"/>
            <a:ext cx="3361890" cy="12192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Verkefnastjórar og verktakar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774630" y="3667276"/>
            <a:ext cx="3361891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Sveitarfélögin, Vinnumálastofnun, Virk, StarfVest, Rauða kross deildirnar</a:t>
            </a: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90338" y="3667302"/>
            <a:ext cx="3361892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Starfsstöðvar á Vesturlandi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Húsnæði hjá samstarfsaðilum, s.s. grunn- og framhaldsskólum.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Dreifnám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30134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Fullorðinsfræðsla fyrir fólk með fötlun</a:t>
            </a:r>
          </a:p>
          <a:p>
            <a:r>
              <a:rPr lang="is-IS"/>
              <a:t>Námskeið ætlað fólki með fötlun 20 ára og eldri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5" y="1553851"/>
            <a:ext cx="10585405" cy="1815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Samningur við Fjölmennt- símenntunar- og þekkingarmiðstöð er hornsteinninn í þjónustunni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Öflug fræðsla til stuðnings við fullorðið fólk með fötlun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Vinnum að því að auka samstarfið enn frekar við sveitarfélögin á svæðinu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Vinna að því að fá meira fjármagn í málaflokkinn. Stjórn Fjölmenntar er að endurskoða úthlutun til símenntunarmiðstöðvanna í samstarfi við mennta- og menningarmálaráðuneytið.</a:t>
            </a:r>
          </a:p>
          <a:p>
            <a:pPr algn="just"/>
            <a:endParaRPr lang="is-IS" sz="1600">
              <a:solidFill>
                <a:schemeClr val="bg1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343025" y="3428377"/>
            <a:ext cx="3361890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Verkefnastjóri og verktakar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878581" y="3428377"/>
            <a:ext cx="3361891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Sveitarfélögin, Vinnumálastofnun</a:t>
            </a: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14138" y="3369733"/>
            <a:ext cx="3361892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Starfsstöðvar á Vesturlandi og húsnæði sveitarfélaganna á Vesturlandi.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832324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FB1A95-18AD-41B2-9BF1-13077D76DDDA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Fullorðinsfræðsla fyrir fólk með fötlun</a:t>
            </a:r>
          </a:p>
          <a:p>
            <a:r>
              <a:rPr lang="is-IS"/>
              <a:t>Námskeið ætlað fólki með fötlun 20 ára og eldri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260181-53CD-4B5A-88B4-4A60B9BF728E}"/>
              </a:ext>
            </a:extLst>
          </p:cNvPr>
          <p:cNvSpPr txBox="1"/>
          <p:nvPr/>
        </p:nvSpPr>
        <p:spPr>
          <a:xfrm>
            <a:off x="1259965" y="1626775"/>
            <a:ext cx="103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/>
              <a:t>Aðgerðaplan 2021: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08095BD-3E36-4163-B92F-5FF851A98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0187"/>
              </p:ext>
            </p:extLst>
          </p:nvPr>
        </p:nvGraphicFramePr>
        <p:xfrm>
          <a:off x="1343025" y="2101766"/>
          <a:ext cx="10484824" cy="20418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24106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260718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1676106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Kvikmyndasmiðja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Tónlist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Eldað og bakað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Snyrtinámskeið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Unnið úr tré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20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Fjölbreytt námskeið fyrir markhópinn á öllu Vesturlandi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is-IS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325626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592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Þjónusta við fyrirtæki og stofnanir</a:t>
            </a:r>
          </a:p>
          <a:p>
            <a:r>
              <a:rPr lang="is-IS"/>
              <a:t>Stuðningur í fræðslu- og starfsmannamálum hjá fyrirtækjum og stofnunum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5" y="1553851"/>
            <a:ext cx="6836315" cy="181588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Aðstoð við starfsmannaþróun með námskeiðum fyrir atvinnulífið.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Fræðslustjóri að láni markaðssett með fyrirtækjaheimsóknum.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Sérsniðin starfstengd námskeið samkvæmt beiðnum fyrirtækja og stofnana.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Leiðsögn um hvar er hægt að sækja um styrki vegna fræðslu fyrir starfsfólk.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Íslenska fyrir erlent starfsfólk eftir eftirspurn. </a:t>
            </a:r>
            <a:endParaRPr lang="is-IS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8490338" y="1534774"/>
            <a:ext cx="3361890" cy="73840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Starfsfólk Símenntunar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8490338" y="2160959"/>
            <a:ext cx="3361891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Starfsmenntasjóðir, fyrirtæki og stofnanir</a:t>
            </a: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90338" y="3030228"/>
            <a:ext cx="3361892" cy="119603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Starfsstöðvar á Vesturlandi, fyrirtæki og stofnanir</a:t>
            </a:r>
            <a:endParaRPr lang="en-US" sz="1600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8004F0-B071-468C-95B5-F9A8044B8C79}"/>
              </a:ext>
            </a:extLst>
          </p:cNvPr>
          <p:cNvSpPr txBox="1"/>
          <p:nvPr/>
        </p:nvSpPr>
        <p:spPr>
          <a:xfrm>
            <a:off x="1308353" y="3459990"/>
            <a:ext cx="103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/>
              <a:t>Aðgerðaplan 2021: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5C97F63-27DF-45DC-8A7C-AD016C20F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53091"/>
              </p:ext>
            </p:extLst>
          </p:nvPr>
        </p:nvGraphicFramePr>
        <p:xfrm>
          <a:off x="1266825" y="3919579"/>
          <a:ext cx="10202160" cy="2407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83267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118893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1676106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verkefni „Fræðslustjóri að láni“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Sérsniðin námskeið fyrir fyrirtæki, s.s. í tengslum við fræðsluáætlanir – 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Sérsniðin námskeið fyrir atvinnulífið</a:t>
                      </a:r>
                    </a:p>
                    <a:p>
                      <a:pPr marL="171450" lvl="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is-IS" sz="12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verkefni “Fræðslustjóri að láni“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Fyrirtækjaheimsóknir, áætlaður fjöldi fyrirtækja: 30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Áhersla lögð á að heimsækja fyrirtæki og stofnanir til að kynna starfsemi og þjónustu Símenntunar.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Sérsniðin námskeið fyrir fyrirtæki, s.s. í tengslum við fræðsluáætlanir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is-IS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325626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96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Erlend verkefni</a:t>
            </a:r>
          </a:p>
          <a:p>
            <a:r>
              <a:rPr lang="is-IS"/>
              <a:t>Umsamin sérverkefni erlendis, einkum í Evrópu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B038F-92A9-48A4-8AFD-A216E8AF340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343025" y="6505529"/>
            <a:ext cx="5012686" cy="365125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Bls. 16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5" y="1553851"/>
            <a:ext cx="10585405" cy="14617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Verkefni 2021: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is-IS" sz="1600"/>
              <a:t>SINTRA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is-IS" sz="1600"/>
              <a:t>Mörkum okkur stefnu í þátttöku erlendra verkefna út frá markaðs- og stefnumótun – hvar eiga áherslurnar að liggja?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66825" y="2964893"/>
            <a:ext cx="3361890" cy="100815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Starfsfólk SMV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540786" y="2957285"/>
            <a:ext cx="3361891" cy="10081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Erlendir og innlendir s.s.  Creatrix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s-IS" sz="1600"/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196507" y="2957285"/>
            <a:ext cx="3361892" cy="100815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Tengt viðkomandi starfsfólki sem vinna að verkefnunum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3036893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101108" y="321487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Önnur verkefni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063006" y="1428961"/>
            <a:ext cx="10585405" cy="181333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Gæðamálin – unnið eftir umbótaáætlun í tengslum við úttekt 2020.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Gerð markaðsstefnu og stefnumótun fyrir SMV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Office 365 – unnið með skjalahögun og  þau verkfæri sem eru í Office 365.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Innleiðing á auknum fjarkennslumöguleikum og rafrænnar þjónustu – hvaða kennslukerfi viljum við nota?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Unnið áfram að persónuverndarstefnunni og endurskoðun vinnsluskrár, vinnslusamningar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s-IS" sz="1600"/>
              <a:t>Standsetja nýja kennsluaðstöðu á Breiðinni á Akranesi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s-IS" sz="160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s-IS" sz="160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s-IS" sz="1600" b="1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822888" y="3832569"/>
            <a:ext cx="3361891" cy="100815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is-IS" sz="1600" b="1">
              <a:solidFill>
                <a:srgbClr val="0070C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27659" y="3811889"/>
            <a:ext cx="3361892" cy="100815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is-IS" sz="1600" b="1">
              <a:solidFill>
                <a:srgbClr val="0070C0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DCDC72D-30A1-4436-A80D-9901D8991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168451"/>
              </p:ext>
            </p:extLst>
          </p:nvPr>
        </p:nvGraphicFramePr>
        <p:xfrm>
          <a:off x="1304924" y="3520085"/>
          <a:ext cx="10848975" cy="23826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05545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443430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2016905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Gæðamálin – unnið eftir umbótaáætlun í tengslum við úttekt 2020. Unnið að gæðahandbók.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Gerð markaðsstefnu og stefnumótun fyrir SMV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Vinna með tæknina – Office 365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Standsetja nýja kennsluaðstöðu á Breiðinni á Akranesi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Kennslukerfi – hvaða kerfi viljum við nota?</a:t>
                      </a:r>
                      <a:endParaRPr lang="is-IS" sz="1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Gæðamálin – unnið eftir umbótaáætlun í tengslum við úttekt 2020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s-I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Vinna með tæknina – Office 365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is-IS" sz="14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endParaRPr lang="is-IS" sz="14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270423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5057A8C-1154-4950-9F2D-95948350A5F6}"/>
              </a:ext>
            </a:extLst>
          </p:cNvPr>
          <p:cNvSpPr txBox="1"/>
          <p:nvPr/>
        </p:nvSpPr>
        <p:spPr>
          <a:xfrm>
            <a:off x="1101108" y="3015122"/>
            <a:ext cx="103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/>
              <a:t>Aðgerðaplan:</a:t>
            </a:r>
          </a:p>
        </p:txBody>
      </p:sp>
    </p:spTree>
    <p:extLst>
      <p:ext uri="{BB962C8B-B14F-4D97-AF65-F5344CB8AC3E}">
        <p14:creationId xmlns:p14="http://schemas.microsoft.com/office/powerpoint/2010/main" val="1855687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973507" y="2213318"/>
            <a:ext cx="8791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4800">
                <a:solidFill>
                  <a:srgbClr val="0070C0"/>
                </a:solidFill>
              </a:rPr>
              <a:t>Fjárhagsáætlun 2021</a:t>
            </a:r>
            <a:endParaRPr lang="en-US" sz="4800">
              <a:solidFill>
                <a:srgbClr val="0070C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E23F76-3B00-4C31-8B3F-E6BA3819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1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Efnisyfirlit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1726B57-119F-4ECA-B915-65E7EAE23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4596"/>
              </p:ext>
            </p:extLst>
          </p:nvPr>
        </p:nvGraphicFramePr>
        <p:xfrm>
          <a:off x="1343025" y="1376844"/>
          <a:ext cx="10509204" cy="110236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63500" dir="5400000" algn="ctr" rotWithShape="0">
                    <a:schemeClr val="tx1">
                      <a:alpha val="43000"/>
                    </a:schemeClr>
                  </a:outerShdw>
                  <a:reflection stA="45000" endPos="1000" dist="50800" dir="5400000" sy="-100000" algn="bl" rotWithShape="0"/>
                </a:effectLst>
                <a:tableStyleId>{5A111915-BE36-4E01-A7E5-04B1672EAD32}</a:tableStyleId>
              </a:tblPr>
              <a:tblGrid>
                <a:gridCol w="9039557">
                  <a:extLst>
                    <a:ext uri="{9D8B030D-6E8A-4147-A177-3AD203B41FA5}">
                      <a16:colId xmlns:a16="http://schemas.microsoft.com/office/drawing/2014/main" val="406085483"/>
                    </a:ext>
                  </a:extLst>
                </a:gridCol>
                <a:gridCol w="1469647">
                  <a:extLst>
                    <a:ext uri="{9D8B030D-6E8A-4147-A177-3AD203B41FA5}">
                      <a16:colId xmlns:a16="http://schemas.microsoft.com/office/drawing/2014/main" val="2287342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s-IS" sz="1800" b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Inngangur</a:t>
                      </a:r>
                      <a:endParaRPr lang="en-US" sz="1800" b="1" kern="120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bls. 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0022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is-IS" b="1">
                          <a:solidFill>
                            <a:srgbClr val="0070C0"/>
                          </a:solidFill>
                        </a:rPr>
                        <a:t>Starfsáætlun árið 2021 – markmið og aðgerðir</a:t>
                      </a:r>
                      <a:endParaRPr lang="en-US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bls.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8294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is-IS" b="1">
                          <a:solidFill>
                            <a:srgbClr val="0070C0"/>
                          </a:solidFill>
                        </a:rPr>
                        <a:t>Fjárhagsáætlun 2021</a:t>
                      </a:r>
                      <a:endParaRPr lang="en-US" b="1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bls.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637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676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4D4F7C-B711-4906-9798-2020078AF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4" y="1276852"/>
            <a:ext cx="9697869" cy="518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46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A9D0E1-C701-425C-A0E0-2A06D3692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5" y="1379377"/>
            <a:ext cx="9705189" cy="428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55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780461-F381-43FC-A22C-DCE5955D6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4" y="1276852"/>
            <a:ext cx="9854693" cy="47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05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727B46-C791-4CA9-A36B-DFC501E55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5" y="1276851"/>
            <a:ext cx="8754286" cy="512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187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AF75D8-ADFB-4A6F-AB74-D9629E3BA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4" y="1276851"/>
            <a:ext cx="9658215" cy="400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19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EAF1EC-8431-4A74-9B9B-4492D2594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5" y="1276851"/>
            <a:ext cx="8511094" cy="533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84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Fjárhagsáætlun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20FE3C-EB01-486C-9B19-EEC5EA597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5" y="1276852"/>
            <a:ext cx="839724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73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Inngangur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8221B1-2A0B-4CEA-A6AA-C7C7FB674140}"/>
              </a:ext>
            </a:extLst>
          </p:cNvPr>
          <p:cNvSpPr txBox="1"/>
          <p:nvPr/>
        </p:nvSpPr>
        <p:spPr>
          <a:xfrm>
            <a:off x="1343025" y="1276852"/>
            <a:ext cx="105092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/>
              <a:t>Símenntunarmiðstöðin á Vesturlandi (Símenntun) var stofnuð árið 1999 og er sjálfseignarstofnun.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/>
              <a:t>Markmiðið er að efla og styrkja íslenskt atvinnulíf og samfélag með endur- og símenntun, sem tekur mið af þörfum atvinnulífs og einstaklinga og skal einkum hugað að þörfum íbúa á Vesturlandi.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/>
              <a:t>Símenntun er aðili að Kvasi samtökum fræðslu- og símenntunarmiðstöðva og Leikn samtökum fullorðinsfræðslu á Íslandi. Símenntun er einnig stofnaðili að Starfsendurhæfingu Vesturlands.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/>
              <a:t>Stjórn Símenntunar er skipuð sex fulltrúum: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Steinunn Inga Óttarsdóttir, Fjölbrautarskóla Vesturlands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Rósa Guðmundsdóttir, fulltrúi fyrirtækja og stofnana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Guðjón Ragnar Jónasson, fulltrúi Háskólans á Bifröst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Guðrún Lárusdóttir, fulltrúi Landbúnaðarháskóla Íslands, sem jafnframt er formaður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Lilja Björg Ágústsdóttir, fulltrúi Samtaka sveitarfélaga á Vesturlandi (SSV)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/>
              <a:t>Signý Jóhannesdóttir, fulltrúi stéttarfélaga</a:t>
            </a:r>
          </a:p>
          <a:p>
            <a:pPr lvl="1"/>
            <a:endParaRPr lang="is-IS"/>
          </a:p>
          <a:p>
            <a:pPr lvl="1"/>
            <a:r>
              <a:rPr lang="is-IS"/>
              <a:t>Kosið verður í stjórn á aðalfundi 2022. Tveir nýir aðalfulltrúar komu inn eftir aðalfund 2020, þ.e. fulltrúi FVA og Háskólans á Bifröst.</a:t>
            </a:r>
          </a:p>
        </p:txBody>
      </p:sp>
    </p:spTree>
    <p:extLst>
      <p:ext uri="{BB962C8B-B14F-4D97-AF65-F5344CB8AC3E}">
        <p14:creationId xmlns:p14="http://schemas.microsoft.com/office/powerpoint/2010/main" val="358649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973507" y="2213318"/>
            <a:ext cx="8791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4800">
                <a:solidFill>
                  <a:srgbClr val="0070C0"/>
                </a:solidFill>
              </a:rPr>
              <a:t>Starfsáætlun 2021</a:t>
            </a:r>
            <a:endParaRPr lang="en-US" sz="4800">
              <a:solidFill>
                <a:srgbClr val="0070C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E23F76-3B00-4C31-8B3F-E6BA3819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1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Yfirstjórn og sameiginlegir liðir</a:t>
            </a:r>
          </a:p>
          <a:p>
            <a:r>
              <a:rPr lang="is-IS"/>
              <a:t>Stjórn, framkvæmdastjóri og umsýsla Símenntunar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6" y="1553851"/>
            <a:ext cx="10585404" cy="29929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 árið 2021: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Símenntunarmiðstöðin (SMV) fær fjármagn úr Fræðslusjóði framhaldsfræðslunnar til að bjóða upp á vottaðar námsleiðir, raunfærnimat og náms- og starfsráðgjöf.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SMV er með samning (viðaukasamning) við mennta- og menningarmálaráðuneytið til að sinna fullorðinsfræðslu á Vesturlandi og gera háskólanemum kleift að taka próf í heimabyggð.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SMV er með þjónustusamning við Fjölmennt – miðstöð símenntunar fyrir fólk með fötlun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SMV er með samning við Rannís um íslenskukennslu fyrir útlendinga á Vesturlandi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Stefna SMV er að leggja enn meiri áherslu á að þjónusta atvinnulífið með fleiri samstarfssamningum, s.s. að gera þjónustusamninga við fyrirtæki og stofnanir um fræðslu fyrir starfsfólk, gera þjónustusamninga vð stéttarfélög, gera þarfagreiningar og bjóða upp á verkefnið Fræðslustjóri að láni.</a:t>
            </a:r>
            <a:endParaRPr lang="en-US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66826" y="4249639"/>
            <a:ext cx="4829175" cy="1696861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500"/>
              <a:t>Þann 31.12.2020 eru starfsmenn 6 talsins í 4,13 starfsgildum. Starfsstöðvar eru 2, þ.e. á Akranesi og í Borgarnesi.  Skoðað verður á árinu 2021 hvort starfsfólki á launaskrá verði fjölgað og tengingin styrkt við Snæfellsnes.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500"/>
              <a:t>Auk fastráðinna starfsmanna eru um 60 verktakar á vegum Símenntunar, allt eftir eðli verkefna hverju sinni.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6010057" y="4249639"/>
            <a:ext cx="5693553" cy="19308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400"/>
              <a:t>Starfsstöðvar Símenntunar eru á tveimur stöðum: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 sz="1400"/>
              <a:t>Akranesi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 sz="1400"/>
              <a:t>Borgarnesi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s-IS" sz="1400"/>
              <a:t>Skoðað verður á árinu hvort starfsstöð verði opnuð aftur á Snæfellsnesi.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400"/>
              <a:t>Auk þess er húsnæði leigt fyrir kennslu á fleiri stöðum.  Ekki er þörf talin vera fyrir meiri aðstöðu á árinu 2021.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  <a:p>
            <a:endParaRPr lang="is-IS" sz="1600" b="1">
              <a:solidFill>
                <a:schemeClr val="bg1"/>
              </a:solidFill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7B9C79F-1E10-4D22-A45F-9374652136FB}"/>
              </a:ext>
            </a:extLst>
          </p:cNvPr>
          <p:cNvSpPr txBox="1">
            <a:spLocks/>
          </p:cNvSpPr>
          <p:nvPr/>
        </p:nvSpPr>
        <p:spPr>
          <a:xfrm>
            <a:off x="1343025" y="6492875"/>
            <a:ext cx="51248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cap="all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Bls. 4</a:t>
            </a:r>
          </a:p>
        </p:txBody>
      </p:sp>
    </p:spTree>
    <p:extLst>
      <p:ext uri="{BB962C8B-B14F-4D97-AF65-F5344CB8AC3E}">
        <p14:creationId xmlns:p14="http://schemas.microsoft.com/office/powerpoint/2010/main" val="216275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3169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Vottaðar námsleiðir</a:t>
            </a:r>
          </a:p>
          <a:p>
            <a:r>
              <a:rPr lang="is-IS"/>
              <a:t>Leiðir sem má meta til eininga í formlega skólakerfinu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343025" y="1536339"/>
            <a:ext cx="10585405" cy="306009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Í boði verða eftirfarandi námsleiðir á árinu 2021;  Grunnám í stóriðju (Norðurál), Kvikmyndasmiðja, Stökkpallur á íslensku og á pólsku, Beint frá býli (meðferð matvæla), Uppleið (hugræn atferlismeðferð), Samfélagstúlkun, Skref til sjálfshjálpar.</a:t>
            </a:r>
          </a:p>
          <a:p>
            <a:pPr algn="just"/>
            <a:r>
              <a:rPr lang="is-IS" sz="1600"/>
              <a:t>     Hafa ber í huga að þessi áætlun getur tekið breytingum allt eftir eftirspurn og aðstæðum.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Bjóða upp á og kynna námsleiðir innan ákveðinna fyrirtækja og stofnana, s.s. sem hluta af fræðsluáætlun fyrirtækja.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Bjóða upp á námsleiðir fyrir stofnanir eins og Starfsendurhæfingu Vesturlands og Vinnumálastofnun til að styrkja þeirra skjólstæðinga á vinnumarkaði.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Auka fræðslu á meðal innflytjenda með aukinni samsfélagsfræðslu. Hlutfall innflytjenda á Vesturlandi fer hækkandi.  </a:t>
            </a:r>
          </a:p>
          <a:p>
            <a:pPr algn="just"/>
            <a:endParaRPr lang="is-IS" sz="1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414189" y="3752433"/>
            <a:ext cx="3361890" cy="1696861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Verkefnastjórar halda utan um skipulag námsleiða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Afla þarf verktaka í kennslu í öllum námsleiðum. Leitast er við að fá menntaða kennara og sérfræðinga á viðkomandi sviði til kennslu.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850927" y="3752433"/>
            <a:ext cx="3361891" cy="1809684"/>
          </a:xfrm>
          <a:prstGeom prst="rect">
            <a:avLst/>
          </a:prstGeom>
          <a:noFill/>
        </p:spPr>
        <p:txBody>
          <a:bodyPr wrap="square" rtlCol="0" anchor="t">
            <a:normAutofit fontScale="92500" lnSpcReduction="10000"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Fjölbrautarskóli Vesturlands &amp; Norðurál (Stóriðjuskólinn)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Háskólinn á Bifröst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StarfVest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Vinnumálastofnun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Markaðsstofa Vesturlands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Svæðisgarðurinn Snæfellsnes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s-IS" sz="1600">
              <a:solidFill>
                <a:schemeClr val="bg1"/>
              </a:solidFill>
            </a:endParaRP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212818" y="3748002"/>
            <a:ext cx="3361892" cy="169686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í boði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Fjarnám, kennsla í Norðuráli og á starfsstöðvum Símenntunar. Kennsla í öðru kennsluhúsnæði eftir þörfum, s.s. grunn- og framhaldsskólum á svæðinu.</a:t>
            </a:r>
            <a:endParaRPr lang="en-US" sz="1600" b="1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5BD545C-A9D6-4CCB-9039-7DEC85E57F3F}"/>
              </a:ext>
            </a:extLst>
          </p:cNvPr>
          <p:cNvSpPr txBox="1">
            <a:spLocks/>
          </p:cNvSpPr>
          <p:nvPr/>
        </p:nvSpPr>
        <p:spPr>
          <a:xfrm>
            <a:off x="1343025" y="6492875"/>
            <a:ext cx="51248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cap="all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Bls. 5</a:t>
            </a:r>
          </a:p>
        </p:txBody>
      </p:sp>
    </p:spTree>
    <p:extLst>
      <p:ext uri="{BB962C8B-B14F-4D97-AF65-F5344CB8AC3E}">
        <p14:creationId xmlns:p14="http://schemas.microsoft.com/office/powerpoint/2010/main" val="74003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FB1A95-18AD-41B2-9BF1-13077D76DDDA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Vottaðar námsleiðir, frh. </a:t>
            </a:r>
            <a:endParaRPr lang="is-IS" sz="4000">
              <a:solidFill>
                <a:srgbClr val="FF0000"/>
              </a:solidFill>
            </a:endParaRPr>
          </a:p>
          <a:p>
            <a:r>
              <a:rPr lang="is-IS"/>
              <a:t>Leiðir sem má meta til eininga í formlega skólakerfinu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9134" y="1588572"/>
            <a:ext cx="103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/>
              <a:t>Aðgerðaplan 2021: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25776AD-F56C-4440-97AF-3CD7EA951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02188"/>
              </p:ext>
            </p:extLst>
          </p:nvPr>
        </p:nvGraphicFramePr>
        <p:xfrm>
          <a:off x="1302372" y="2018501"/>
          <a:ext cx="10484825" cy="22735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9971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414854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1907796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Kvikmyndasmiðja 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>
                          <a:solidFill>
                            <a:schemeClr val="tx1"/>
                          </a:solidFill>
                        </a:rPr>
                        <a:t>Stökkpallur á pólsku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Uppleið – 2 hópar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is-IS" sz="12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is-IS" sz="12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Grunnnám í stóriðju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Beint frá býli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Skref til sjálfshjálpar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Stökkpallur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5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Samfélagstúlkun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346872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1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Náms- og starfsráðgjöf</a:t>
            </a:r>
          </a:p>
          <a:p>
            <a:r>
              <a:rPr lang="is-IS"/>
              <a:t>Þjónusta fyrir fullorðna á vinnumarkaði sem hafa stutta formlega menntun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D47157-3F0E-45FE-986C-775F8D3A4EFB}"/>
              </a:ext>
            </a:extLst>
          </p:cNvPr>
          <p:cNvSpPr txBox="1"/>
          <p:nvPr/>
        </p:nvSpPr>
        <p:spPr>
          <a:xfrm>
            <a:off x="1266825" y="1553851"/>
            <a:ext cx="10574032" cy="235041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Markmið og aðgerðir: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s-IS" sz="1600"/>
              <a:t>Í öllum megindráttum er stefnt að samsvarandi þjónustu og verið hefur á undanförnum árum í samræmi við skilgreiningu Fræðslumiðstöðvar atvinnulífsins.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Auka samstarf við fyrirtæki og stofnanir, m.a.  í tengslum við stefnumótanir í fræðslu hjá viðkomandi aðilum.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Ná til fleiri innflytjenda. 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Nálgast markhópa með fyrirtækjaheimsóknum og í gegnum nám sem er í gangi  hverju sinni hjá SMV og nýta auglýsingar í samfélagsmiðlum.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Að auka samstarf við aðrar fræðslustofnanir í landshlutanum.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s-IS" sz="1600"/>
              <a:t>Áhugasviðskannanir</a:t>
            </a:r>
            <a:endParaRPr lang="en-US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D2860-D7A7-4E74-9C62-302DCA5BEB12}"/>
              </a:ext>
            </a:extLst>
          </p:cNvPr>
          <p:cNvSpPr txBox="1"/>
          <p:nvPr/>
        </p:nvSpPr>
        <p:spPr>
          <a:xfrm>
            <a:off x="1266825" y="3982726"/>
            <a:ext cx="3361890" cy="157094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Starfsfólk og verktakar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Tveir  náms- og starfsráðgjafar sinna í dag þessari þjónustu. Annað starfsfólk tekur svokölluð hvatningarviðtöl.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E2254-08AE-4EFD-A5CA-81B0F523F286}"/>
              </a:ext>
            </a:extLst>
          </p:cNvPr>
          <p:cNvSpPr txBox="1"/>
          <p:nvPr/>
        </p:nvSpPr>
        <p:spPr>
          <a:xfrm>
            <a:off x="4916681" y="3907584"/>
            <a:ext cx="3361891" cy="211588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Samstarfsaðilar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Helstu samstarfsaðilar í dag eru Vinnumálastofnun, StarfVest,  stéttarfélögin, VIRK, framhaldsskólar, Rauðakrossdeildir á Vesturlandi</a:t>
            </a:r>
          </a:p>
          <a:p>
            <a:endParaRPr lang="en-US" sz="1600" b="1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F2247-CA3A-47A7-8109-F2D47E1B7B70}"/>
              </a:ext>
            </a:extLst>
          </p:cNvPr>
          <p:cNvSpPr txBox="1"/>
          <p:nvPr/>
        </p:nvSpPr>
        <p:spPr>
          <a:xfrm>
            <a:off x="8460680" y="3904270"/>
            <a:ext cx="3361892" cy="217469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s-IS" sz="1600" b="1">
                <a:solidFill>
                  <a:srgbClr val="0070C0"/>
                </a:solidFill>
              </a:rPr>
              <a:t>Starfsstöðvar og aðstaða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s-IS" sz="1600"/>
              <a:t>Í dag er boðið uppá rafræn viðtöl, en einnig á staðnum, s.s.  á  starfsstöðvum SMV á Vesturlandi og vinnustöðum svo dæmi sé tekið.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1600">
              <a:solidFill>
                <a:srgbClr val="FF0000"/>
              </a:solidFill>
            </a:endParaRPr>
          </a:p>
          <a:p>
            <a:endParaRPr lang="en-US" sz="16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51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B5D36F-6422-4366-AE5F-C67E69E3199B}"/>
              </a:ext>
            </a:extLst>
          </p:cNvPr>
          <p:cNvSpPr txBox="1"/>
          <p:nvPr/>
        </p:nvSpPr>
        <p:spPr>
          <a:xfrm>
            <a:off x="1343025" y="419021"/>
            <a:ext cx="10509205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0070C0"/>
                </a:solidFill>
              </a:rPr>
              <a:t>Náms- og starfsráðgjöf, frh.</a:t>
            </a:r>
          </a:p>
          <a:p>
            <a:r>
              <a:rPr lang="is-IS"/>
              <a:t>Þjónusta fyrir fullorðna á vinnumarkaði sem hafa stutta formlega menntun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B8B89B-C0A8-49DF-87C8-5C846B10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478" y="269076"/>
            <a:ext cx="1495753" cy="414402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10818-B48A-4155-AC79-1E0D7A8815D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377491" y="6523290"/>
            <a:ext cx="5124886" cy="365125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Bls. 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4739C3-4549-4024-A6FF-69EEDF87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8E7B4D-B0B4-49C0-8D8F-9DCE16015E8E}"/>
              </a:ext>
            </a:extLst>
          </p:cNvPr>
          <p:cNvSpPr txBox="1"/>
          <p:nvPr/>
        </p:nvSpPr>
        <p:spPr>
          <a:xfrm>
            <a:off x="1259898" y="1577927"/>
            <a:ext cx="103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/>
              <a:t>Aðgerðaplan 2021: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560B5AE-7F5A-457E-B57C-5507879DD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707771"/>
              </p:ext>
            </p:extLst>
          </p:nvPr>
        </p:nvGraphicFramePr>
        <p:xfrm>
          <a:off x="1343025" y="2066241"/>
          <a:ext cx="10484825" cy="2407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9971">
                  <a:extLst>
                    <a:ext uri="{9D8B030D-6E8A-4147-A177-3AD203B41FA5}">
                      <a16:colId xmlns:a16="http://schemas.microsoft.com/office/drawing/2014/main" val="1227617641"/>
                    </a:ext>
                  </a:extLst>
                </a:gridCol>
                <a:gridCol w="5414854">
                  <a:extLst>
                    <a:ext uri="{9D8B030D-6E8A-4147-A177-3AD203B41FA5}">
                      <a16:colId xmlns:a16="http://schemas.microsoft.com/office/drawing/2014/main" val="565299222"/>
                    </a:ext>
                  </a:extLst>
                </a:gridCol>
              </a:tblGrid>
              <a:tr h="1836791">
                <a:tc>
                  <a:txBody>
                    <a:bodyPr/>
                    <a:lstStyle/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tengd raunfærnimati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við atvinnuleitendur 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við starfsfólk fyrirtækja, s.s. Norðurál í tengslum við stjóriðjusk.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Tengja náms- og starfsráðgjöf við fræðsluáætlanir fyrirtækja og stofnana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Rafræn ráðgjöf og viðtöl við einstaklinga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Áætlaður fjöldi viðtala: 300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Heimsóknir í fyrirtæki tengdar kynningu á starfsemi Símenntunar, sjá markmið á glæru (þjónusta við fyrirtæki og stofnanir)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við starfsfólk fyrirtækja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við atvinnuleitendur – fyrst og fremst innflytjendur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Viðtöl tengd raunfærnimati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Tengja náms- og starfsráðgjöf við fræðsluáætlanir fyrirtækja og stofnana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s-I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Rafræn ráðgjöf og viðtöl við einstaklinga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s-IS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Áætlaður fjöldi viðtala: 250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6109"/>
                  </a:ext>
                </a:extLst>
              </a:tr>
              <a:tr h="346872"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Vor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/>
                        <a:t>Haust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9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107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8295F2CB5FA6498D90440E87B0D207" ma:contentTypeVersion="10" ma:contentTypeDescription="Create a new document." ma:contentTypeScope="" ma:versionID="9d70fbdda0ffdcc8d6f81d8c0a68e094">
  <xsd:schema xmlns:xsd="http://www.w3.org/2001/XMLSchema" xmlns:xs="http://www.w3.org/2001/XMLSchema" xmlns:p="http://schemas.microsoft.com/office/2006/metadata/properties" xmlns:ns2="ecbdbc2b-188c-4b8f-8edb-513c943d36f3" xmlns:ns3="20ac64ac-9a0a-480b-b8e6-6fd98cff275a" targetNamespace="http://schemas.microsoft.com/office/2006/metadata/properties" ma:root="true" ma:fieldsID="4adbb97c15e9438155a9d856ffd6a5c9" ns2:_="" ns3:_="">
    <xsd:import namespace="ecbdbc2b-188c-4b8f-8edb-513c943d36f3"/>
    <xsd:import namespace="20ac64ac-9a0a-480b-b8e6-6fd98cff275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dbc2b-188c-4b8f-8edb-513c943d36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c64ac-9a0a-480b-b8e6-6fd98cff27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DFA7C9-5532-4AF9-8F3C-599C48998FE7}">
  <ds:schemaRefs>
    <ds:schemaRef ds:uri="20ac64ac-9a0a-480b-b8e6-6fd98cff275a"/>
    <ds:schemaRef ds:uri="ecbdbc2b-188c-4b8f-8edb-513c943d36f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F3C44D-5FBD-4C67-A00F-658601BE2FFB}">
  <ds:schemaRefs>
    <ds:schemaRef ds:uri="20ac64ac-9a0a-480b-b8e6-6fd98cff275a"/>
    <ds:schemaRef ds:uri="ecbdbc2b-188c-4b8f-8edb-513c943d36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703441-72E7-487B-9F1A-E15AAAB169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Application>Microsoft Office PowerPoint</Application>
  <PresentationFormat>Widescreen</PresentationFormat>
  <Slides>26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Hafþór Oddsson</dc:creator>
  <cp:revision>1</cp:revision>
  <cp:lastPrinted>2019-03-02T17:48:23Z</cp:lastPrinted>
  <dcterms:created xsi:type="dcterms:W3CDTF">2019-03-02T14:50:49Z</dcterms:created>
  <dcterms:modified xsi:type="dcterms:W3CDTF">2021-03-23T16:15:21Z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0x0101003A8295F2CB5FA6498D90440E87B0D207</vt:lpwstr>
  </property>
</Properties>
</file>